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9.jpeg" ContentType="image/jpeg"/>
  <Override PartName="/ppt/media/image37.jpeg" ContentType="image/jpeg"/>
  <Override PartName="/ppt/media/image14.png" ContentType="image/png"/>
  <Override PartName="/ppt/media/image38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1.png" ContentType="image/png"/>
  <Override PartName="/ppt/media/image36.png" ContentType="image/png"/>
  <Override PartName="/ppt/media/image64.png" ContentType="image/png"/>
  <Override PartName="/ppt/media/image9.png" ContentType="image/png"/>
  <Override PartName="/ppt/media/image63.png" ContentType="image/png"/>
  <Override PartName="/ppt/media/image8.png" ContentType="image/png"/>
  <Override PartName="/ppt/media/image62.png" ContentType="image/png"/>
  <Override PartName="/ppt/media/image7.png" ContentType="image/png"/>
  <Override PartName="/ppt/media/image2.png" ContentType="image/png"/>
  <Override PartName="/ppt/media/image40.jpeg" ContentType="image/jpeg"/>
  <Override PartName="/ppt/media/image1.png" ContentType="image/png"/>
  <Override PartName="/ppt/media/image3.png" ContentType="image/png"/>
  <Override PartName="/ppt/media/image4.png" ContentType="image/png"/>
  <Override PartName="/ppt/media/image60.png" ContentType="image/png"/>
  <Override PartName="/ppt/media/image5.png" ContentType="image/png"/>
  <Override PartName="/ppt/media/image61.png" ContentType="image/png"/>
  <Override PartName="/ppt/media/image6.png" ContentType="image/png"/>
  <Override PartName="/ppt/media/image19.png" ContentType="image/png"/>
  <Override PartName="/ppt/media/image35.jpeg" ContentType="image/jpe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9144000" cy="6858000"/>
  <p:notesSz cx="9144000" cy="6858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0"/>
            <a:ext cx="9143640" cy="6857640"/>
          </a:xfrm>
          <a:custGeom>
            <a:avLst/>
            <a:gdLst/>
            <a:ah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def5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0" y="0"/>
            <a:ext cx="9143640" cy="6857640"/>
          </a:xfrm>
          <a:custGeom>
            <a:avLst/>
            <a:gdLst/>
            <a:ah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def5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499320" y="5945040"/>
            <a:ext cx="4897440" cy="912600"/>
          </a:xfrm>
          <a:custGeom>
            <a:avLst/>
            <a:gdLst/>
            <a:ahLst/>
            <a:rect l="l" t="t" r="r" b="b"/>
            <a:pathLst>
              <a:path w="4897755" h="913129">
                <a:moveTo>
                  <a:pt x="85714" y="21358"/>
                </a:moveTo>
                <a:lnTo>
                  <a:pt x="3636702" y="913064"/>
                </a:lnTo>
                <a:lnTo>
                  <a:pt x="4897405" y="913064"/>
                </a:lnTo>
                <a:lnTo>
                  <a:pt x="85714" y="21358"/>
                </a:lnTo>
                <a:close/>
                <a:moveTo>
                  <a:pt x="660" y="0"/>
                </a:moveTo>
                <a:lnTo>
                  <a:pt x="0" y="5473"/>
                </a:lnTo>
                <a:lnTo>
                  <a:pt x="85714" y="21358"/>
                </a:lnTo>
                <a:lnTo>
                  <a:pt x="660" y="0"/>
                </a:lnTo>
                <a:close/>
              </a:path>
            </a:pathLst>
          </a:custGeom>
          <a:solidFill>
            <a:srgbClr val="9fcadc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485640" y="5938920"/>
            <a:ext cx="3651480" cy="919080"/>
          </a:xfrm>
          <a:custGeom>
            <a:avLst/>
            <a:gdLst/>
            <a:ahLst/>
            <a:rect l="l" t="t" r="r" b="b"/>
            <a:pathLst>
              <a:path w="3651885" h="919479">
                <a:moveTo>
                  <a:pt x="0" y="0"/>
                </a:moveTo>
                <a:lnTo>
                  <a:pt x="7924" y="6349"/>
                </a:lnTo>
                <a:lnTo>
                  <a:pt x="2868870" y="918983"/>
                </a:lnTo>
                <a:lnTo>
                  <a:pt x="3651885" y="9189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0" y="5789520"/>
            <a:ext cx="3398040" cy="10681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0" y="5784120"/>
            <a:ext cx="3372480" cy="10735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645840" y="1415520"/>
            <a:ext cx="6936480" cy="94896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27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3108960" y="6378120"/>
            <a:ext cx="2925720" cy="342720"/>
          </a:xfrm>
          <a:prstGeom prst="rect">
            <a:avLst/>
          </a:prstGeom>
        </p:spPr>
        <p:txBody>
          <a:bodyPr lIns="0" rIns="0" tIns="0" bIns="0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dt"/>
          </p:nvPr>
        </p:nvSpPr>
        <p:spPr>
          <a:xfrm>
            <a:off x="457200" y="6378120"/>
            <a:ext cx="2102760" cy="342720"/>
          </a:xfrm>
          <a:prstGeom prst="rect">
            <a:avLst/>
          </a:prstGeom>
        </p:spPr>
        <p:txBody>
          <a:bodyPr lIns="0" rIns="0" tIns="0" bIns="0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sldNum"/>
          </p:nvPr>
        </p:nvSpPr>
        <p:spPr>
          <a:xfrm>
            <a:off x="6583680" y="6378120"/>
            <a:ext cx="2102760" cy="34272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CE0B1557-ECA6-4364-8974-EC6ABE9BBF59}" type="slidenum">
              <a:rPr b="0" lang="en-IN" sz="18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  <p:sp>
        <p:nvSpPr>
          <p:cNvPr id="10" name="PlaceHolder 11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0" y="0"/>
            <a:ext cx="9143640" cy="6857640"/>
          </a:xfrm>
          <a:custGeom>
            <a:avLst/>
            <a:gdLst/>
            <a:ah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def5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PlaceHolder 2"/>
          <p:cNvSpPr>
            <a:spLocks noGrp="1"/>
          </p:cNvSpPr>
          <p:nvPr>
            <p:ph type="ftr"/>
          </p:nvPr>
        </p:nvSpPr>
        <p:spPr>
          <a:xfrm>
            <a:off x="3108960" y="6378120"/>
            <a:ext cx="2925720" cy="342720"/>
          </a:xfrm>
          <a:prstGeom prst="rect">
            <a:avLst/>
          </a:prstGeom>
        </p:spPr>
        <p:txBody>
          <a:bodyPr lIns="0" rIns="0" tIns="0" bIns="0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/>
          </p:nvPr>
        </p:nvSpPr>
        <p:spPr>
          <a:xfrm>
            <a:off x="457200" y="6378120"/>
            <a:ext cx="2102760" cy="342720"/>
          </a:xfrm>
          <a:prstGeom prst="rect">
            <a:avLst/>
          </a:prstGeom>
        </p:spPr>
        <p:txBody>
          <a:bodyPr lIns="0" rIns="0" tIns="0" bIns="0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sldNum"/>
          </p:nvPr>
        </p:nvSpPr>
        <p:spPr>
          <a:xfrm>
            <a:off x="6583680" y="6378120"/>
            <a:ext cx="2102760" cy="34272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3A4706F6-0397-4527-89A8-A1A7CB7E9D5F}" type="slidenum">
              <a:rPr b="0" lang="en-IN" sz="1800" spc="-1" strike="noStrike">
                <a:solidFill>
                  <a:srgbClr val="888888"/>
                </a:solidFill>
                <a:latin typeface="Calibri"/>
                <a:ea typeface="Calibri"/>
              </a:rPr>
              <a:t>1</a:t>
            </a:fld>
            <a:endParaRPr b="0" lang="en-IN" sz="1800" spc="-1" strike="noStrike"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 hidden="1"/>
          <p:cNvSpPr/>
          <p:nvPr/>
        </p:nvSpPr>
        <p:spPr>
          <a:xfrm>
            <a:off x="0" y="0"/>
            <a:ext cx="9143640" cy="6857640"/>
          </a:xfrm>
          <a:custGeom>
            <a:avLst/>
            <a:gdLst/>
            <a:ah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def5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2"/>
          <p:cNvSpPr/>
          <p:nvPr/>
        </p:nvSpPr>
        <p:spPr>
          <a:xfrm>
            <a:off x="0" y="0"/>
            <a:ext cx="9143640" cy="6857640"/>
          </a:xfrm>
          <a:custGeom>
            <a:avLst/>
            <a:gdLst/>
            <a:ah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def5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3"/>
          <p:cNvSpPr/>
          <p:nvPr/>
        </p:nvSpPr>
        <p:spPr>
          <a:xfrm>
            <a:off x="499320" y="5945040"/>
            <a:ext cx="4897440" cy="912600"/>
          </a:xfrm>
          <a:custGeom>
            <a:avLst/>
            <a:gdLst/>
            <a:ahLst/>
            <a:rect l="l" t="t" r="r" b="b"/>
            <a:pathLst>
              <a:path w="4897755" h="913129">
                <a:moveTo>
                  <a:pt x="85714" y="21358"/>
                </a:moveTo>
                <a:lnTo>
                  <a:pt x="3636702" y="913064"/>
                </a:lnTo>
                <a:lnTo>
                  <a:pt x="4897405" y="913064"/>
                </a:lnTo>
                <a:lnTo>
                  <a:pt x="85714" y="21358"/>
                </a:lnTo>
                <a:close/>
                <a:moveTo>
                  <a:pt x="660" y="0"/>
                </a:moveTo>
                <a:lnTo>
                  <a:pt x="0" y="5473"/>
                </a:lnTo>
                <a:lnTo>
                  <a:pt x="85714" y="21358"/>
                </a:lnTo>
                <a:lnTo>
                  <a:pt x="660" y="0"/>
                </a:lnTo>
                <a:close/>
              </a:path>
            </a:pathLst>
          </a:custGeom>
          <a:solidFill>
            <a:srgbClr val="9fcadc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4"/>
          <p:cNvSpPr/>
          <p:nvPr/>
        </p:nvSpPr>
        <p:spPr>
          <a:xfrm>
            <a:off x="485640" y="5938920"/>
            <a:ext cx="3651480" cy="919080"/>
          </a:xfrm>
          <a:custGeom>
            <a:avLst/>
            <a:gdLst/>
            <a:ahLst/>
            <a:rect l="l" t="t" r="r" b="b"/>
            <a:pathLst>
              <a:path w="3651885" h="919479">
                <a:moveTo>
                  <a:pt x="0" y="0"/>
                </a:moveTo>
                <a:lnTo>
                  <a:pt x="7924" y="6349"/>
                </a:lnTo>
                <a:lnTo>
                  <a:pt x="2868870" y="918983"/>
                </a:lnTo>
                <a:lnTo>
                  <a:pt x="3651885" y="9189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5"/>
          <p:cNvSpPr/>
          <p:nvPr/>
        </p:nvSpPr>
        <p:spPr>
          <a:xfrm>
            <a:off x="0" y="5789520"/>
            <a:ext cx="3398040" cy="10681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6"/>
          <p:cNvSpPr/>
          <p:nvPr/>
        </p:nvSpPr>
        <p:spPr>
          <a:xfrm>
            <a:off x="0" y="5784120"/>
            <a:ext cx="3372480" cy="10735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PlaceHolder 7"/>
          <p:cNvSpPr>
            <a:spLocks noGrp="1"/>
          </p:cNvSpPr>
          <p:nvPr>
            <p:ph type="title"/>
          </p:nvPr>
        </p:nvSpPr>
        <p:spPr>
          <a:xfrm>
            <a:off x="645840" y="1415520"/>
            <a:ext cx="6936480" cy="94896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27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8"/>
          <p:cNvSpPr>
            <a:spLocks noGrp="1"/>
          </p:cNvSpPr>
          <p:nvPr>
            <p:ph type="body"/>
          </p:nvPr>
        </p:nvSpPr>
        <p:spPr>
          <a:xfrm>
            <a:off x="645840" y="2337840"/>
            <a:ext cx="4127040" cy="25156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7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27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7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7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7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7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7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7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7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7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7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7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7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9"/>
          <p:cNvSpPr>
            <a:spLocks noGrp="1"/>
          </p:cNvSpPr>
          <p:nvPr>
            <p:ph type="ftr"/>
          </p:nvPr>
        </p:nvSpPr>
        <p:spPr>
          <a:xfrm>
            <a:off x="3108960" y="6378120"/>
            <a:ext cx="2925720" cy="342720"/>
          </a:xfrm>
          <a:prstGeom prst="rect">
            <a:avLst/>
          </a:prstGeom>
        </p:spPr>
        <p:txBody>
          <a:bodyPr lIns="0" rIns="0" tIns="0" bIns="0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98" name="PlaceHolder 10"/>
          <p:cNvSpPr>
            <a:spLocks noGrp="1"/>
          </p:cNvSpPr>
          <p:nvPr>
            <p:ph type="dt"/>
          </p:nvPr>
        </p:nvSpPr>
        <p:spPr>
          <a:xfrm>
            <a:off x="457200" y="6378120"/>
            <a:ext cx="2102760" cy="342720"/>
          </a:xfrm>
          <a:prstGeom prst="rect">
            <a:avLst/>
          </a:prstGeom>
        </p:spPr>
        <p:txBody>
          <a:bodyPr lIns="0" rIns="0" tIns="0" bIns="0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99" name="PlaceHolder 11"/>
          <p:cNvSpPr>
            <a:spLocks noGrp="1"/>
          </p:cNvSpPr>
          <p:nvPr>
            <p:ph type="sldNum"/>
          </p:nvPr>
        </p:nvSpPr>
        <p:spPr>
          <a:xfrm>
            <a:off x="6583680" y="6378120"/>
            <a:ext cx="2102760" cy="34272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BDD5D747-35C4-4CD0-A9DF-58101EDD8BD4}" type="slidenum">
              <a:rPr b="0" lang="en-IN" sz="1800" spc="-1" strike="noStrike">
                <a:solidFill>
                  <a:srgbClr val="888888"/>
                </a:solidFill>
                <a:latin typeface="Calibri"/>
                <a:ea typeface="Calibri"/>
              </a:rPr>
              <a:t>1</a:t>
            </a:fld>
            <a:endParaRPr b="0" lang="en-IN" sz="1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0"/>
            <a:ext cx="9143640" cy="6857640"/>
          </a:xfrm>
          <a:custGeom>
            <a:avLst/>
            <a:gdLst/>
            <a:ah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def5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PlaceHolder 2"/>
          <p:cNvSpPr>
            <a:spLocks noGrp="1"/>
          </p:cNvSpPr>
          <p:nvPr>
            <p:ph type="title"/>
          </p:nvPr>
        </p:nvSpPr>
        <p:spPr>
          <a:xfrm>
            <a:off x="645840" y="1415520"/>
            <a:ext cx="6936480" cy="94896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27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85800" y="2194560"/>
            <a:ext cx="3657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792320" y="2194560"/>
            <a:ext cx="3657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 type="dt"/>
          </p:nvPr>
        </p:nvSpPr>
        <p:spPr>
          <a:xfrm>
            <a:off x="457200" y="6378120"/>
            <a:ext cx="2102760" cy="342720"/>
          </a:xfrm>
          <a:prstGeom prst="rect">
            <a:avLst/>
          </a:prstGeom>
        </p:spPr>
        <p:txBody>
          <a:bodyPr lIns="0" rIns="0" tIns="0" bIns="0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41" name="PlaceHolder 6"/>
          <p:cNvSpPr>
            <a:spLocks noGrp="1"/>
          </p:cNvSpPr>
          <p:nvPr>
            <p:ph type="ftr"/>
          </p:nvPr>
        </p:nvSpPr>
        <p:spPr>
          <a:xfrm>
            <a:off x="3108960" y="6378120"/>
            <a:ext cx="2925720" cy="342720"/>
          </a:xfrm>
          <a:prstGeom prst="rect">
            <a:avLst/>
          </a:prstGeom>
        </p:spPr>
        <p:txBody>
          <a:bodyPr lIns="0" rIns="0" tIns="0" bIns="0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42" name="PlaceHolder 7"/>
          <p:cNvSpPr>
            <a:spLocks noGrp="1"/>
          </p:cNvSpPr>
          <p:nvPr>
            <p:ph type="sldNum"/>
          </p:nvPr>
        </p:nvSpPr>
        <p:spPr>
          <a:xfrm>
            <a:off x="6583680" y="6378120"/>
            <a:ext cx="2102760" cy="34272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F12EF2A1-609A-49D0-BDA3-29514B30C39A}" type="slidenum">
              <a:rPr b="0" lang="en-IN" sz="1800" spc="-1" strike="noStrike">
                <a:solidFill>
                  <a:srgbClr val="888888"/>
                </a:solidFill>
                <a:latin typeface="Calibri"/>
                <a:ea typeface="Calibri"/>
              </a:rPr>
              <a:t>1</a:t>
            </a:fld>
            <a:endParaRPr b="0" lang="en-IN" sz="1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jpe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jpeg"/><Relationship Id="rId3" Type="http://schemas.openxmlformats.org/officeDocument/2006/relationships/image" Target="../media/image40.jpe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40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hyperlink" Target="http://www.developer.android.com/" TargetMode="External"/><Relationship Id="rId4" Type="http://schemas.openxmlformats.org/officeDocument/2006/relationships/hyperlink" Target="http://www.thenewboston.org/" TargetMode="External"/><Relationship Id="rId5" Type="http://schemas.openxmlformats.org/officeDocument/2006/relationships/hyperlink" Target="http://www./" TargetMode="External"/><Relationship Id="rId6" Type="http://schemas.openxmlformats.org/officeDocument/2006/relationships/image" Target="../media/image61.png"/><Relationship Id="rId7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687680" y="4952880"/>
            <a:ext cx="7456320" cy="487800"/>
          </a:xfrm>
          <a:custGeom>
            <a:avLst/>
            <a:gdLst/>
            <a:ahLst/>
            <a:rect l="l" t="t" r="r" b="b"/>
            <a:pathLst>
              <a:path w="7456805" h="488314">
                <a:moveTo>
                  <a:pt x="7456424" y="0"/>
                </a:moveTo>
                <a:lnTo>
                  <a:pt x="0" y="289941"/>
                </a:lnTo>
                <a:lnTo>
                  <a:pt x="7456424" y="488188"/>
                </a:lnTo>
                <a:lnTo>
                  <a:pt x="7456424" y="0"/>
                </a:lnTo>
                <a:close/>
              </a:path>
            </a:pathLst>
          </a:custGeom>
          <a:solidFill>
            <a:srgbClr val="9fcadc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2"/>
          <p:cNvSpPr/>
          <p:nvPr/>
        </p:nvSpPr>
        <p:spPr>
          <a:xfrm>
            <a:off x="111240" y="5237640"/>
            <a:ext cx="9032400" cy="788400"/>
          </a:xfrm>
          <a:custGeom>
            <a:avLst/>
            <a:gdLst/>
            <a:ahLst/>
            <a:rect l="l" t="t" r="r" b="b"/>
            <a:pathLst>
              <a:path w="9032875" h="788670">
                <a:moveTo>
                  <a:pt x="9032652" y="0"/>
                </a:moveTo>
                <a:lnTo>
                  <a:pt x="0" y="0"/>
                </a:lnTo>
                <a:lnTo>
                  <a:pt x="9032652" y="788669"/>
                </a:lnTo>
                <a:lnTo>
                  <a:pt x="90326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3"/>
          <p:cNvSpPr/>
          <p:nvPr/>
        </p:nvSpPr>
        <p:spPr>
          <a:xfrm>
            <a:off x="0" y="4998600"/>
            <a:ext cx="9143640" cy="18590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4"/>
          <p:cNvSpPr/>
          <p:nvPr/>
        </p:nvSpPr>
        <p:spPr>
          <a:xfrm>
            <a:off x="0" y="4991760"/>
            <a:ext cx="9143640" cy="8024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5"/>
          <p:cNvSpPr/>
          <p:nvPr/>
        </p:nvSpPr>
        <p:spPr>
          <a:xfrm>
            <a:off x="5856840" y="2729160"/>
            <a:ext cx="3187440" cy="221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3720" bIns="0"/>
          <a:p>
            <a:pPr marL="18360">
              <a:lnSpc>
                <a:spcPct val="100000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Arial"/>
              </a:rPr>
              <a:t>Team Members:</a:t>
            </a:r>
            <a:endParaRPr b="0" lang="en-IN" sz="3200" spc="-1" strike="noStrike">
              <a:latin typeface="Arial"/>
            </a:endParaRPr>
          </a:p>
          <a:p>
            <a:pPr marL="18360">
              <a:lnSpc>
                <a:spcPct val="100000"/>
              </a:lnSpc>
              <a:spcBef>
                <a:spcPts val="1210"/>
              </a:spcBef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Arial"/>
              </a:rPr>
              <a:t>Arvind Negi</a:t>
            </a:r>
            <a:endParaRPr b="0" lang="en-IN" sz="2400" spc="-1" strike="noStrike">
              <a:latin typeface="Arial"/>
            </a:endParaRPr>
          </a:p>
          <a:p>
            <a:pPr marL="18360">
              <a:lnSpc>
                <a:spcPct val="100000"/>
              </a:lnSpc>
              <a:spcBef>
                <a:spcPts val="1210"/>
              </a:spcBef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Arial"/>
              </a:rPr>
              <a:t>Sohan  Kathait </a:t>
            </a:r>
            <a:endParaRPr b="0" lang="en-IN" sz="2400" spc="-1" strike="noStrike">
              <a:latin typeface="Arial"/>
            </a:endParaRPr>
          </a:p>
          <a:p>
            <a:pPr marL="18360">
              <a:lnSpc>
                <a:spcPct val="100000"/>
              </a:lnSpc>
              <a:spcBef>
                <a:spcPts val="1210"/>
              </a:spcBef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Arial"/>
              </a:rPr>
              <a:t>Amit Kishor Raturi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-291960" y="850680"/>
            <a:ext cx="9054360" cy="175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n-IN" sz="5400" spc="-1" strike="noStrike">
                <a:solidFill>
                  <a:srgbClr val="000000"/>
                </a:solidFill>
                <a:latin typeface="Calibri"/>
                <a:ea typeface="Calibri"/>
              </a:rPr>
              <a:t>Android Notes Sharing Application</a:t>
            </a:r>
            <a:endParaRPr b="0" lang="en-IN" sz="5400" spc="-1" strike="noStrike">
              <a:latin typeface="Arial"/>
            </a:endParaRPr>
          </a:p>
        </p:txBody>
      </p:sp>
      <p:pic>
        <p:nvPicPr>
          <p:cNvPr id="185" name="Google Shape;76;p11" descr=""/>
          <p:cNvPicPr/>
          <p:nvPr/>
        </p:nvPicPr>
        <p:blipFill>
          <a:blip r:embed="rId3"/>
          <a:stretch/>
        </p:blipFill>
        <p:spPr>
          <a:xfrm rot="21433200">
            <a:off x="609120" y="2723040"/>
            <a:ext cx="1296000" cy="2494800"/>
          </a:xfrm>
          <a:prstGeom prst="rect">
            <a:avLst/>
          </a:prstGeom>
          <a:ln>
            <a:noFill/>
          </a:ln>
        </p:spPr>
      </p:pic>
      <p:pic>
        <p:nvPicPr>
          <p:cNvPr id="186" name="Google Shape;77;p11" descr=""/>
          <p:cNvPicPr/>
          <p:nvPr/>
        </p:nvPicPr>
        <p:blipFill>
          <a:blip r:embed="rId4"/>
          <a:stretch/>
        </p:blipFill>
        <p:spPr>
          <a:xfrm>
            <a:off x="1513440" y="2801520"/>
            <a:ext cx="2844000" cy="259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-990720" y="372600"/>
            <a:ext cx="822852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2"/>
          <p:cNvSpPr/>
          <p:nvPr/>
        </p:nvSpPr>
        <p:spPr>
          <a:xfrm>
            <a:off x="436680" y="637200"/>
            <a:ext cx="3223080" cy="98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IN" sz="4000" spc="-1" strike="noStrike">
                <a:solidFill>
                  <a:srgbClr val="000000"/>
                </a:solidFill>
                <a:latin typeface="Arial"/>
                <a:ea typeface="Arial"/>
              </a:rPr>
              <a:t>1- Listview </a:t>
            </a:r>
            <a:endParaRPr b="0" lang="en-IN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4000" spc="-1" strike="noStrike">
              <a:latin typeface="Arial"/>
            </a:endParaRPr>
          </a:p>
        </p:txBody>
      </p:sp>
      <p:pic>
        <p:nvPicPr>
          <p:cNvPr id="263" name="Google Shape;190;p20" descr=""/>
          <p:cNvPicPr/>
          <p:nvPr/>
        </p:nvPicPr>
        <p:blipFill>
          <a:blip r:embed="rId1"/>
          <a:stretch/>
        </p:blipFill>
        <p:spPr>
          <a:xfrm>
            <a:off x="848880" y="2606760"/>
            <a:ext cx="1782000" cy="3213720"/>
          </a:xfrm>
          <a:prstGeom prst="rect">
            <a:avLst/>
          </a:prstGeom>
          <a:ln>
            <a:noFill/>
          </a:ln>
        </p:spPr>
      </p:pic>
      <p:pic>
        <p:nvPicPr>
          <p:cNvPr id="264" name="Google Shape;191;p20" descr=""/>
          <p:cNvPicPr/>
          <p:nvPr/>
        </p:nvPicPr>
        <p:blipFill>
          <a:blip r:embed="rId2"/>
          <a:stretch/>
        </p:blipFill>
        <p:spPr>
          <a:xfrm>
            <a:off x="3461400" y="2606760"/>
            <a:ext cx="1893600" cy="3213720"/>
          </a:xfrm>
          <a:prstGeom prst="rect">
            <a:avLst/>
          </a:prstGeom>
          <a:ln>
            <a:noFill/>
          </a:ln>
        </p:spPr>
      </p:pic>
      <p:pic>
        <p:nvPicPr>
          <p:cNvPr id="265" name="Google Shape;192;p20" descr=""/>
          <p:cNvPicPr/>
          <p:nvPr/>
        </p:nvPicPr>
        <p:blipFill>
          <a:blip r:embed="rId3"/>
          <a:stretch/>
        </p:blipFill>
        <p:spPr>
          <a:xfrm>
            <a:off x="6269760" y="2606760"/>
            <a:ext cx="1828440" cy="3148560"/>
          </a:xfrm>
          <a:prstGeom prst="rect">
            <a:avLst/>
          </a:prstGeom>
          <a:ln>
            <a:noFill/>
          </a:ln>
        </p:spPr>
      </p:pic>
      <p:sp>
        <p:nvSpPr>
          <p:cNvPr id="266" name="CustomShape 3"/>
          <p:cNvSpPr/>
          <p:nvPr/>
        </p:nvSpPr>
        <p:spPr>
          <a:xfrm>
            <a:off x="1219320" y="1375560"/>
            <a:ext cx="7314840" cy="123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Arial"/>
              </a:rPr>
              <a:t>Listview is a view group that displays a list of scrollable items.</a:t>
            </a:r>
            <a:endParaRPr b="0" lang="en-IN" sz="2800" spc="-1" strike="noStrike">
              <a:latin typeface="Arial"/>
            </a:endParaRPr>
          </a:p>
          <a:p>
            <a:pPr marL="285840" indent="-171000">
              <a:lnSpc>
                <a:spcPct val="100000"/>
              </a:lnSpc>
            </a:pPr>
            <a:endParaRPr b="0" lang="en-IN" sz="2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" dur="3000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" dur="3000"/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457200" y="284760"/>
            <a:ext cx="822852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IN" sz="4000" spc="-1" strike="noStrike">
                <a:solidFill>
                  <a:srgbClr val="000000"/>
                </a:solidFill>
                <a:latin typeface="Arial"/>
                <a:ea typeface="Arial"/>
              </a:rPr>
              <a:t>2- Adapters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915120" y="1474200"/>
            <a:ext cx="8228520" cy="142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92040" indent="-29340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Arial"/>
              </a:rPr>
              <a:t>Used to bind the data with the view such as with the list view or recycler view.</a:t>
            </a:r>
            <a:endParaRPr b="0" lang="en-IN" sz="3200" spc="-1" strike="noStrike">
              <a:latin typeface="Arial"/>
            </a:endParaRPr>
          </a:p>
          <a:p>
            <a:pPr marL="392040" indent="-293400">
              <a:lnSpc>
                <a:spcPct val="100000"/>
              </a:lnSpc>
              <a:spcBef>
                <a:spcPts val="2160"/>
              </a:spcBef>
              <a:buClr>
                <a:srgbClr val="000000"/>
              </a:buClr>
              <a:buFont typeface="Noto Sans Symbols"/>
              <a:buChar char="●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Arial"/>
              </a:rPr>
              <a:t>Bridge between UI component  and the data source.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269" name="Google Shape;200;p21" descr=""/>
          <p:cNvPicPr/>
          <p:nvPr/>
        </p:nvPicPr>
        <p:blipFill>
          <a:blip r:embed="rId1"/>
          <a:stretch/>
        </p:blipFill>
        <p:spPr>
          <a:xfrm>
            <a:off x="2514600" y="3961440"/>
            <a:ext cx="5486040" cy="2133720"/>
          </a:xfrm>
          <a:prstGeom prst="rect">
            <a:avLst/>
          </a:prstGeom>
          <a:ln>
            <a:noFill/>
          </a:ln>
        </p:spPr>
      </p:pic>
      <p:sp>
        <p:nvSpPr>
          <p:cNvPr id="270" name="TextShape 3"/>
          <p:cNvSpPr txBox="1"/>
          <p:nvPr/>
        </p:nvSpPr>
        <p:spPr>
          <a:xfrm>
            <a:off x="7772400" y="1177200"/>
            <a:ext cx="2440440" cy="593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" dur="500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" dur="2000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" dur="2000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6"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1066680" y="762120"/>
            <a:ext cx="8228520" cy="29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195840" indent="-19548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Arial"/>
              </a:rPr>
              <a:t>Android navigation drawer is a sliding left menu that is used to display important links in the application.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457560" y="216000"/>
            <a:ext cx="822852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IN" sz="4000" spc="-1" strike="noStrike">
                <a:solidFill>
                  <a:srgbClr val="000000"/>
                </a:solidFill>
                <a:latin typeface="Arial"/>
                <a:ea typeface="Arial"/>
              </a:rPr>
              <a:t>3- Navigation Drawer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273" name="Google Shape;208;p22" descr=""/>
          <p:cNvPicPr/>
          <p:nvPr/>
        </p:nvPicPr>
        <p:blipFill>
          <a:blip r:embed="rId1"/>
          <a:stretch/>
        </p:blipFill>
        <p:spPr>
          <a:xfrm>
            <a:off x="4898160" y="3339000"/>
            <a:ext cx="2024280" cy="2546640"/>
          </a:xfrm>
          <a:prstGeom prst="rect">
            <a:avLst/>
          </a:prstGeom>
          <a:ln>
            <a:noFill/>
          </a:ln>
        </p:spPr>
      </p:pic>
      <p:pic>
        <p:nvPicPr>
          <p:cNvPr id="274" name="Google Shape;209;p22" descr=""/>
          <p:cNvPicPr/>
          <p:nvPr/>
        </p:nvPicPr>
        <p:blipFill>
          <a:blip r:embed="rId2"/>
          <a:stretch/>
        </p:blipFill>
        <p:spPr>
          <a:xfrm>
            <a:off x="1567800" y="3404160"/>
            <a:ext cx="2018160" cy="2481480"/>
          </a:xfrm>
          <a:prstGeom prst="rect">
            <a:avLst/>
          </a:prstGeom>
          <a:ln>
            <a:noFill/>
          </a:ln>
        </p:spPr>
      </p:pic>
      <p:sp>
        <p:nvSpPr>
          <p:cNvPr id="275" name="TextShape 3"/>
          <p:cNvSpPr txBox="1"/>
          <p:nvPr/>
        </p:nvSpPr>
        <p:spPr>
          <a:xfrm>
            <a:off x="645840" y="1415520"/>
            <a:ext cx="6936480" cy="94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3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8" dur="500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3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8" dur="5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457560" y="258480"/>
            <a:ext cx="822852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IN" sz="4000" spc="-1" strike="noStrike">
                <a:solidFill>
                  <a:srgbClr val="000000"/>
                </a:solidFill>
                <a:latin typeface="Arial"/>
                <a:ea typeface="Arial"/>
              </a:rPr>
              <a:t>4-Dialog Fragment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915120" y="516600"/>
            <a:ext cx="8228520" cy="29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195840" indent="-19548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Arial"/>
              </a:rPr>
              <a:t>A fragment that displays a dialog window, floating on top of it’s activity window.</a:t>
            </a:r>
            <a:endParaRPr b="0" lang="en-IN" sz="3200" spc="-1" strike="noStrike">
              <a:latin typeface="Arial"/>
            </a:endParaRPr>
          </a:p>
          <a:p>
            <a:pPr marL="195840" indent="-104040">
              <a:lnSpc>
                <a:spcPct val="100000"/>
              </a:lnSpc>
            </a:pPr>
            <a:endParaRPr b="0" lang="en-IN" sz="3200" spc="-1" strike="noStrike">
              <a:latin typeface="Arial"/>
            </a:endParaRPr>
          </a:p>
        </p:txBody>
      </p:sp>
      <p:pic>
        <p:nvPicPr>
          <p:cNvPr id="278" name="Google Shape;217;p23" descr=""/>
          <p:cNvPicPr/>
          <p:nvPr/>
        </p:nvPicPr>
        <p:blipFill>
          <a:blip r:embed="rId1"/>
          <a:stretch/>
        </p:blipFill>
        <p:spPr>
          <a:xfrm>
            <a:off x="411840" y="2881800"/>
            <a:ext cx="2004480" cy="2858760"/>
          </a:xfrm>
          <a:prstGeom prst="rect">
            <a:avLst/>
          </a:prstGeom>
          <a:ln>
            <a:noFill/>
          </a:ln>
        </p:spPr>
      </p:pic>
      <p:sp>
        <p:nvSpPr>
          <p:cNvPr id="279" name="CustomShape 3"/>
          <p:cNvSpPr/>
          <p:nvPr/>
        </p:nvSpPr>
        <p:spPr>
          <a:xfrm>
            <a:off x="2480040" y="4305960"/>
            <a:ext cx="915840" cy="360"/>
          </a:xfrm>
          <a:custGeom>
            <a:avLst/>
            <a:gdLst/>
            <a:ahLst/>
            <a:rect l="l" t="t" r="r" b="b"/>
            <a:pathLst>
              <a:path w="2806" h="1">
                <a:moveTo>
                  <a:pt x="0" y="0"/>
                </a:moveTo>
                <a:lnTo>
                  <a:pt x="2805" y="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80" name="Google Shape;219;p23" descr=""/>
          <p:cNvPicPr/>
          <p:nvPr/>
        </p:nvPicPr>
        <p:blipFill>
          <a:blip r:embed="rId2"/>
          <a:stretch/>
        </p:blipFill>
        <p:spPr>
          <a:xfrm>
            <a:off x="3677040" y="2881800"/>
            <a:ext cx="1874160" cy="2742840"/>
          </a:xfrm>
          <a:prstGeom prst="rect">
            <a:avLst/>
          </a:prstGeom>
          <a:ln>
            <a:noFill/>
          </a:ln>
        </p:spPr>
      </p:pic>
      <p:sp>
        <p:nvSpPr>
          <p:cNvPr id="281" name="CustomShape 4"/>
          <p:cNvSpPr/>
          <p:nvPr/>
        </p:nvSpPr>
        <p:spPr>
          <a:xfrm>
            <a:off x="5812560" y="4253400"/>
            <a:ext cx="653040" cy="360"/>
          </a:xfrm>
          <a:custGeom>
            <a:avLst/>
            <a:gdLst/>
            <a:ahLst/>
            <a:rect l="l" t="t" r="r" b="b"/>
            <a:pathLst>
              <a:path w="2001" h="1">
                <a:moveTo>
                  <a:pt x="0" y="0"/>
                </a:moveTo>
                <a:lnTo>
                  <a:pt x="2000" y="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82" name="Google Shape;221;p23" descr=""/>
          <p:cNvPicPr/>
          <p:nvPr/>
        </p:nvPicPr>
        <p:blipFill>
          <a:blip r:embed="rId3"/>
          <a:stretch/>
        </p:blipFill>
        <p:spPr>
          <a:xfrm>
            <a:off x="6811920" y="2881800"/>
            <a:ext cx="2070000" cy="2873160"/>
          </a:xfrm>
          <a:prstGeom prst="rect">
            <a:avLst/>
          </a:prstGeom>
          <a:ln>
            <a:noFill/>
          </a:ln>
        </p:spPr>
      </p:pic>
      <p:sp>
        <p:nvSpPr>
          <p:cNvPr id="283" name="TextShape 5"/>
          <p:cNvSpPr txBox="1"/>
          <p:nvPr/>
        </p:nvSpPr>
        <p:spPr>
          <a:xfrm>
            <a:off x="6561000" y="438480"/>
            <a:ext cx="6936480" cy="415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dur="indefinite" nodeType="mainSeq">
                <p:childTnLst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5" dur="500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0" dur="2000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5" dur="2000"/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0" dur="5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9"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8" dur="5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304920" y="0"/>
            <a:ext cx="822852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IN" sz="4000" spc="-1" strike="noStrike">
                <a:solidFill>
                  <a:srgbClr val="000000"/>
                </a:solidFill>
                <a:latin typeface="Arial"/>
                <a:ea typeface="Arial"/>
              </a:rPr>
              <a:t>5- Recycler view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898920" y="1005120"/>
            <a:ext cx="8228520" cy="39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195840" indent="-19548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Arial"/>
              </a:rPr>
              <a:t>It is an advanced and flexible version of listview and grid view.</a:t>
            </a:r>
            <a:endParaRPr b="0" lang="en-IN" sz="3200" spc="-1" strike="noStrike">
              <a:latin typeface="Arial"/>
            </a:endParaRPr>
          </a:p>
          <a:p>
            <a:pPr marL="195840" indent="-19548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Arial"/>
              </a:rPr>
              <a:t>Used for displaying large amount of data sets that can be scrolled efficiently.</a:t>
            </a:r>
            <a:endParaRPr b="0" lang="en-IN" sz="3200" spc="-1" strike="noStrike">
              <a:latin typeface="Arial"/>
            </a:endParaRPr>
          </a:p>
          <a:p>
            <a:pPr marL="195840" indent="-19548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Arial"/>
              </a:rPr>
              <a:t>It Uses view holder mechanism.</a:t>
            </a:r>
            <a:endParaRPr b="0" lang="en-IN" sz="3200" spc="-1" strike="noStrike">
              <a:latin typeface="Arial"/>
            </a:endParaRPr>
          </a:p>
          <a:p>
            <a:pPr marL="195840" indent="-104040">
              <a:lnSpc>
                <a:spcPct val="100000"/>
              </a:lnSpc>
            </a:pPr>
            <a:endParaRPr b="0" lang="en-I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IN" sz="3200" spc="-1" strike="noStrike">
              <a:latin typeface="Arial"/>
            </a:endParaRPr>
          </a:p>
          <a:p>
            <a:pPr marL="195840" indent="-104040" algn="ctr">
              <a:lnSpc>
                <a:spcPct val="100000"/>
              </a:lnSpc>
            </a:pPr>
            <a:endParaRPr b="0" lang="en-IN" sz="3200" spc="-1" strike="noStrike">
              <a:latin typeface="Arial"/>
            </a:endParaRPr>
          </a:p>
        </p:txBody>
      </p:sp>
      <p:pic>
        <p:nvPicPr>
          <p:cNvPr id="286" name="Google Shape;229;p24" descr=""/>
          <p:cNvPicPr/>
          <p:nvPr/>
        </p:nvPicPr>
        <p:blipFill>
          <a:blip r:embed="rId1"/>
          <a:stretch/>
        </p:blipFill>
        <p:spPr>
          <a:xfrm>
            <a:off x="2089800" y="3926880"/>
            <a:ext cx="1305720" cy="1962360"/>
          </a:xfrm>
          <a:prstGeom prst="rect">
            <a:avLst/>
          </a:prstGeom>
          <a:ln>
            <a:noFill/>
          </a:ln>
        </p:spPr>
      </p:pic>
      <p:pic>
        <p:nvPicPr>
          <p:cNvPr id="287" name="Google Shape;230;p24" descr=""/>
          <p:cNvPicPr/>
          <p:nvPr/>
        </p:nvPicPr>
        <p:blipFill>
          <a:blip r:embed="rId2"/>
          <a:stretch/>
        </p:blipFill>
        <p:spPr>
          <a:xfrm>
            <a:off x="4727880" y="3924000"/>
            <a:ext cx="1194120" cy="1959120"/>
          </a:xfrm>
          <a:prstGeom prst="rect">
            <a:avLst/>
          </a:prstGeom>
          <a:ln>
            <a:noFill/>
          </a:ln>
        </p:spPr>
      </p:pic>
      <p:pic>
        <p:nvPicPr>
          <p:cNvPr id="288" name="Google Shape;231;p24" descr=""/>
          <p:cNvPicPr/>
          <p:nvPr/>
        </p:nvPicPr>
        <p:blipFill>
          <a:blip r:embed="rId3"/>
          <a:stretch/>
        </p:blipFill>
        <p:spPr>
          <a:xfrm>
            <a:off x="7184160" y="3924000"/>
            <a:ext cx="1242360" cy="1959120"/>
          </a:xfrm>
          <a:prstGeom prst="rect">
            <a:avLst/>
          </a:prstGeom>
          <a:ln>
            <a:noFill/>
          </a:ln>
        </p:spPr>
      </p:pic>
      <p:sp>
        <p:nvSpPr>
          <p:cNvPr id="289" name="TextShape 3"/>
          <p:cNvSpPr txBox="1"/>
          <p:nvPr/>
        </p:nvSpPr>
        <p:spPr>
          <a:xfrm>
            <a:off x="3200400" y="169200"/>
            <a:ext cx="6936480" cy="94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29" dur="indefinite" restart="never" nodeType="tmRoot">
          <p:childTnLst>
            <p:seq>
              <p:cTn id="130" dur="indefinite" nodeType="mainSeq">
                <p:childTnLst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5" dur="500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0" dur="2000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5" dur="2000"/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0" dur="2000"/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5" dur="2000"/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0" dur="2000"/>
                                        <p:tgtEl>
                                          <p:spTgt spid="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5" dur="2000"/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0" dur="5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5"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0" dur="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424800" y="161280"/>
            <a:ext cx="822852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IN" sz="3990" spc="-1" strike="noStrike">
                <a:solidFill>
                  <a:srgbClr val="000000"/>
                </a:solidFill>
                <a:latin typeface="Arial"/>
                <a:ea typeface="Arial"/>
              </a:rPr>
              <a:t>6- Fragment BackStack</a:t>
            </a:r>
            <a:endParaRPr b="0" lang="en-IN" sz="399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914400" y="776880"/>
            <a:ext cx="8076960" cy="28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195840" indent="-19548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Arial"/>
              </a:rPr>
              <a:t>Used to store the fragment into the stack.</a:t>
            </a:r>
            <a:endParaRPr b="0" lang="en-IN" sz="3200" spc="-1" strike="noStrike">
              <a:latin typeface="Arial"/>
            </a:endParaRPr>
          </a:p>
          <a:p>
            <a:pPr marL="195840" indent="-19548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Arial"/>
              </a:rPr>
              <a:t>Pressing back button of android device will return you the fragment that you saved in the stack.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292" name="Google Shape;239;p25" descr=""/>
          <p:cNvPicPr/>
          <p:nvPr/>
        </p:nvPicPr>
        <p:blipFill>
          <a:blip r:embed="rId1"/>
          <a:stretch/>
        </p:blipFill>
        <p:spPr>
          <a:xfrm>
            <a:off x="2743200" y="3276720"/>
            <a:ext cx="4190760" cy="2209320"/>
          </a:xfrm>
          <a:prstGeom prst="rect">
            <a:avLst/>
          </a:prstGeom>
          <a:ln>
            <a:noFill/>
          </a:ln>
        </p:spPr>
      </p:pic>
      <p:sp>
        <p:nvSpPr>
          <p:cNvPr id="293" name="TextShape 3"/>
          <p:cNvSpPr txBox="1"/>
          <p:nvPr/>
        </p:nvSpPr>
        <p:spPr>
          <a:xfrm>
            <a:off x="2243520" y="5908680"/>
            <a:ext cx="6936480" cy="94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81" dur="indefinite" restart="never" nodeType="tmRoot">
          <p:childTnLst>
            <p:seq>
              <p:cTn id="182" dur="indefinite" nodeType="mainSeq">
                <p:childTnLst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7" dur="500"/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2" dur="500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7" dur="500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2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499320" y="5945040"/>
            <a:ext cx="4897440" cy="912600"/>
          </a:xfrm>
          <a:custGeom>
            <a:avLst/>
            <a:gdLst/>
            <a:ahLst/>
            <a:rect l="l" t="t" r="r" b="b"/>
            <a:pathLst>
              <a:path w="4897755" h="913129">
                <a:moveTo>
                  <a:pt x="85714" y="21358"/>
                </a:moveTo>
                <a:lnTo>
                  <a:pt x="3636702" y="913064"/>
                </a:lnTo>
                <a:lnTo>
                  <a:pt x="4897405" y="913064"/>
                </a:lnTo>
                <a:lnTo>
                  <a:pt x="85714" y="21358"/>
                </a:lnTo>
                <a:close/>
                <a:moveTo>
                  <a:pt x="660" y="0"/>
                </a:moveTo>
                <a:lnTo>
                  <a:pt x="0" y="5473"/>
                </a:lnTo>
                <a:lnTo>
                  <a:pt x="85714" y="21358"/>
                </a:lnTo>
                <a:lnTo>
                  <a:pt x="660" y="0"/>
                </a:lnTo>
                <a:close/>
              </a:path>
            </a:pathLst>
          </a:custGeom>
          <a:solidFill>
            <a:srgbClr val="9fcadc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2"/>
          <p:cNvSpPr/>
          <p:nvPr/>
        </p:nvSpPr>
        <p:spPr>
          <a:xfrm>
            <a:off x="485640" y="5938920"/>
            <a:ext cx="3651480" cy="919080"/>
          </a:xfrm>
          <a:custGeom>
            <a:avLst/>
            <a:gdLst/>
            <a:ahLst/>
            <a:rect l="l" t="t" r="r" b="b"/>
            <a:pathLst>
              <a:path w="3651885" h="919479">
                <a:moveTo>
                  <a:pt x="0" y="0"/>
                </a:moveTo>
                <a:lnTo>
                  <a:pt x="7924" y="6349"/>
                </a:lnTo>
                <a:lnTo>
                  <a:pt x="2868870" y="918983"/>
                </a:lnTo>
                <a:lnTo>
                  <a:pt x="3651885" y="9189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3"/>
          <p:cNvSpPr/>
          <p:nvPr/>
        </p:nvSpPr>
        <p:spPr>
          <a:xfrm>
            <a:off x="0" y="5789520"/>
            <a:ext cx="3398040" cy="10681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4"/>
          <p:cNvSpPr/>
          <p:nvPr/>
        </p:nvSpPr>
        <p:spPr>
          <a:xfrm>
            <a:off x="0" y="5784120"/>
            <a:ext cx="3372480" cy="1073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5"/>
          <p:cNvSpPr/>
          <p:nvPr/>
        </p:nvSpPr>
        <p:spPr>
          <a:xfrm>
            <a:off x="-15840" y="1843200"/>
            <a:ext cx="2999880" cy="87588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9" name="Google Shape;250;p26" descr=""/>
          <p:cNvPicPr/>
          <p:nvPr/>
        </p:nvPicPr>
        <p:blipFill>
          <a:blip r:embed="rId4"/>
          <a:stretch/>
        </p:blipFill>
        <p:spPr>
          <a:xfrm>
            <a:off x="5745600" y="1682640"/>
            <a:ext cx="2788560" cy="4646160"/>
          </a:xfrm>
          <a:prstGeom prst="rect">
            <a:avLst/>
          </a:prstGeom>
          <a:ln>
            <a:noFill/>
          </a:ln>
        </p:spPr>
      </p:pic>
      <p:sp>
        <p:nvSpPr>
          <p:cNvPr id="300" name="CustomShape 6"/>
          <p:cNvSpPr/>
          <p:nvPr/>
        </p:nvSpPr>
        <p:spPr>
          <a:xfrm>
            <a:off x="685800" y="2850120"/>
            <a:ext cx="3651480" cy="267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Splash Screen</a:t>
            </a:r>
            <a:endParaRPr b="0" lang="en-IN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Layouts</a:t>
            </a:r>
            <a:endParaRPr b="0" lang="en-IN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Database ( SQLite)</a:t>
            </a:r>
            <a:endParaRPr b="0" lang="en-IN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Alert Dialog and Dialog Fragment</a:t>
            </a:r>
            <a:endParaRPr b="0" lang="en-IN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Features for Admin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301" name="CustomShape 7"/>
          <p:cNvSpPr/>
          <p:nvPr/>
        </p:nvSpPr>
        <p:spPr>
          <a:xfrm>
            <a:off x="55080" y="314640"/>
            <a:ext cx="847908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n-IN" sz="54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FRONT-END DEVELOPMENT</a:t>
            </a:r>
            <a:endParaRPr b="0" lang="en-IN" sz="5400" spc="-1" strike="noStrike"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533520" y="429480"/>
            <a:ext cx="6936480" cy="615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IN" sz="4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SPLASH SCREEN</a:t>
            </a:r>
            <a:endParaRPr b="0" lang="en-IN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3" name="Google Shape;258;p27" descr=""/>
          <p:cNvPicPr/>
          <p:nvPr/>
        </p:nvPicPr>
        <p:blipFill>
          <a:blip r:embed="rId1"/>
          <a:stretch/>
        </p:blipFill>
        <p:spPr>
          <a:xfrm>
            <a:off x="6542280" y="1762200"/>
            <a:ext cx="2278080" cy="4050720"/>
          </a:xfrm>
          <a:prstGeom prst="rect">
            <a:avLst/>
          </a:prstGeom>
          <a:ln>
            <a:noFill/>
          </a:ln>
        </p:spPr>
      </p:pic>
      <p:sp>
        <p:nvSpPr>
          <p:cNvPr id="304" name="CustomShape 2"/>
          <p:cNvSpPr/>
          <p:nvPr/>
        </p:nvSpPr>
        <p:spPr>
          <a:xfrm>
            <a:off x="266760" y="1219320"/>
            <a:ext cx="627552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Arial"/>
              </a:rPr>
              <a:t>Used For: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6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"/>
              <a:buChar char="❏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Calibri"/>
              </a:rPr>
              <a:t>Fetching and parsing json/xml.</a:t>
            </a:r>
            <a:endParaRPr b="0" lang="en-IN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"/>
              <a:buChar char="❏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Calibri"/>
              </a:rPr>
              <a:t>Checking of availability of network.</a:t>
            </a:r>
            <a:endParaRPr b="0" lang="en-IN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"/>
              <a:buChar char="❏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Calibri"/>
              </a:rPr>
              <a:t>Downloading data and storing  it in SQLite.</a:t>
            </a:r>
            <a:endParaRPr b="0" lang="en-IN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"/>
              <a:buChar char="❏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Calibri"/>
              </a:rPr>
              <a:t>Downloading images.</a:t>
            </a:r>
            <a:endParaRPr b="0" lang="en-IN" sz="32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</a:pPr>
            <a:endParaRPr b="0" lang="en-IN" sz="32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</a:pPr>
            <a:endParaRPr b="0" lang="en-I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I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3200" spc="-1" strike="noStrike"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304920" y="959760"/>
            <a:ext cx="7772040" cy="615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000000"/>
                </a:solidFill>
                <a:latin typeface="Arial"/>
                <a:ea typeface="Arial"/>
              </a:rPr>
              <a:t>Linear</a:t>
            </a:r>
            <a:r>
              <a:rPr b="1" lang="en-IN" sz="4000" spc="-1" strike="noStrike">
                <a:solidFill>
                  <a:srgbClr val="000000"/>
                </a:solidFill>
                <a:latin typeface="Arial"/>
                <a:ea typeface="Arial"/>
              </a:rPr>
              <a:t> layout</a:t>
            </a:r>
            <a:endParaRPr b="0" lang="en-IN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6" name="Google Shape;265;p28" descr=""/>
          <p:cNvPicPr/>
          <p:nvPr/>
        </p:nvPicPr>
        <p:blipFill>
          <a:blip r:embed="rId1"/>
          <a:stretch/>
        </p:blipFill>
        <p:spPr>
          <a:xfrm>
            <a:off x="2127960" y="2912400"/>
            <a:ext cx="4577400" cy="2705040"/>
          </a:xfrm>
          <a:prstGeom prst="rect">
            <a:avLst/>
          </a:prstGeom>
          <a:ln>
            <a:noFill/>
          </a:ln>
        </p:spPr>
      </p:pic>
      <p:sp>
        <p:nvSpPr>
          <p:cNvPr id="307" name="CustomShape 2"/>
          <p:cNvSpPr/>
          <p:nvPr/>
        </p:nvSpPr>
        <p:spPr>
          <a:xfrm>
            <a:off x="1288080" y="5617800"/>
            <a:ext cx="6179040" cy="107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Calibri"/>
              </a:rPr>
              <a:t>VERTICAL AND HORIZONTAL LINEAR LAYOUT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308" name="CustomShape 3"/>
          <p:cNvSpPr/>
          <p:nvPr/>
        </p:nvSpPr>
        <p:spPr>
          <a:xfrm>
            <a:off x="1143000" y="1702080"/>
            <a:ext cx="8479440" cy="107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Calibri"/>
              </a:rPr>
              <a:t>A view group that aligns all children in a 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Calibri"/>
              </a:rPr>
              <a:t>     </a:t>
            </a: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Calibri"/>
              </a:rPr>
              <a:t>single direction. 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309" name="CustomShape 4"/>
          <p:cNvSpPr/>
          <p:nvPr/>
        </p:nvSpPr>
        <p:spPr>
          <a:xfrm>
            <a:off x="2127960" y="0"/>
            <a:ext cx="3499560" cy="70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IN" sz="4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Layouts</a:t>
            </a:r>
            <a:endParaRPr b="0" lang="en-IN" sz="4000" spc="-1" strike="noStrike"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649080" y="195480"/>
            <a:ext cx="6936480" cy="1230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4000" spc="-1" strike="noStrike">
                <a:solidFill>
                  <a:srgbClr val="000000"/>
                </a:solidFill>
                <a:latin typeface="Arial"/>
                <a:ea typeface="Arial"/>
              </a:rPr>
              <a:t>Implementation of linear </a:t>
            </a:r>
            <a:r>
              <a:rPr b="1" lang="en-IN" sz="3600" spc="-1" strike="noStrike">
                <a:solidFill>
                  <a:srgbClr val="000000"/>
                </a:solidFill>
                <a:latin typeface="Arial"/>
                <a:ea typeface="Arial"/>
              </a:rPr>
              <a:t>layout</a:t>
            </a:r>
            <a:r>
              <a:rPr b="1" lang="en-IN" sz="4000" spc="-1" strike="noStrike">
                <a:solidFill>
                  <a:srgbClr val="000000"/>
                </a:solidFill>
                <a:latin typeface="Arial"/>
                <a:ea typeface="Arial"/>
              </a:rPr>
              <a:t> (Login page)</a:t>
            </a:r>
            <a:endParaRPr b="0" lang="en-IN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684360" y="2043000"/>
            <a:ext cx="83930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2" name="Google Shape;275;p29" descr=""/>
          <p:cNvPicPr/>
          <p:nvPr/>
        </p:nvPicPr>
        <p:blipFill>
          <a:blip r:embed="rId1"/>
          <a:stretch/>
        </p:blipFill>
        <p:spPr>
          <a:xfrm>
            <a:off x="1158840" y="1884240"/>
            <a:ext cx="4801320" cy="3937320"/>
          </a:xfrm>
          <a:prstGeom prst="rect">
            <a:avLst/>
          </a:prstGeom>
          <a:ln>
            <a:noFill/>
          </a:ln>
        </p:spPr>
      </p:pic>
      <p:sp>
        <p:nvSpPr>
          <p:cNvPr id="313" name="CustomShape 3"/>
          <p:cNvSpPr/>
          <p:nvPr/>
        </p:nvSpPr>
        <p:spPr>
          <a:xfrm>
            <a:off x="5712120" y="4742640"/>
            <a:ext cx="1446120" cy="15192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4a7dba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4"/>
          <p:cNvSpPr/>
          <p:nvPr/>
        </p:nvSpPr>
        <p:spPr>
          <a:xfrm>
            <a:off x="5249520" y="3948120"/>
            <a:ext cx="1489320" cy="49716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4a7dba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5"/>
          <p:cNvSpPr/>
          <p:nvPr/>
        </p:nvSpPr>
        <p:spPr>
          <a:xfrm>
            <a:off x="5500800" y="3147120"/>
            <a:ext cx="1345320" cy="54036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4a7db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6"/>
          <p:cNvSpPr/>
          <p:nvPr/>
        </p:nvSpPr>
        <p:spPr>
          <a:xfrm>
            <a:off x="6875640" y="3488400"/>
            <a:ext cx="1703520" cy="156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Calibri"/>
              </a:rPr>
              <a:t>Nested Linear Layout</a:t>
            </a:r>
            <a:endParaRPr b="0" lang="en-IN" sz="3200" spc="-1" strike="noStrike"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499320" y="5945040"/>
            <a:ext cx="4897440" cy="912600"/>
          </a:xfrm>
          <a:custGeom>
            <a:avLst/>
            <a:gdLst/>
            <a:ahLst/>
            <a:rect l="l" t="t" r="r" b="b"/>
            <a:pathLst>
              <a:path w="4897755" h="913129">
                <a:moveTo>
                  <a:pt x="85714" y="21358"/>
                </a:moveTo>
                <a:lnTo>
                  <a:pt x="3636702" y="913064"/>
                </a:lnTo>
                <a:lnTo>
                  <a:pt x="4897405" y="913064"/>
                </a:lnTo>
                <a:lnTo>
                  <a:pt x="85714" y="21358"/>
                </a:lnTo>
                <a:close/>
                <a:moveTo>
                  <a:pt x="660" y="0"/>
                </a:moveTo>
                <a:lnTo>
                  <a:pt x="0" y="5473"/>
                </a:lnTo>
                <a:lnTo>
                  <a:pt x="85714" y="21358"/>
                </a:lnTo>
                <a:lnTo>
                  <a:pt x="660" y="0"/>
                </a:lnTo>
                <a:close/>
              </a:path>
            </a:pathLst>
          </a:custGeom>
          <a:solidFill>
            <a:srgbClr val="9fcadc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2"/>
          <p:cNvSpPr/>
          <p:nvPr/>
        </p:nvSpPr>
        <p:spPr>
          <a:xfrm>
            <a:off x="485640" y="5938920"/>
            <a:ext cx="3651480" cy="919080"/>
          </a:xfrm>
          <a:custGeom>
            <a:avLst/>
            <a:gdLst/>
            <a:ahLst/>
            <a:rect l="l" t="t" r="r" b="b"/>
            <a:pathLst>
              <a:path w="3651885" h="919479">
                <a:moveTo>
                  <a:pt x="0" y="0"/>
                </a:moveTo>
                <a:lnTo>
                  <a:pt x="7924" y="6349"/>
                </a:lnTo>
                <a:lnTo>
                  <a:pt x="2868870" y="918983"/>
                </a:lnTo>
                <a:lnTo>
                  <a:pt x="3651885" y="9189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3"/>
          <p:cNvSpPr/>
          <p:nvPr/>
        </p:nvSpPr>
        <p:spPr>
          <a:xfrm>
            <a:off x="0" y="5789520"/>
            <a:ext cx="3398040" cy="10681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4"/>
          <p:cNvSpPr/>
          <p:nvPr/>
        </p:nvSpPr>
        <p:spPr>
          <a:xfrm>
            <a:off x="0" y="5784120"/>
            <a:ext cx="3372480" cy="1073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5"/>
          <p:cNvSpPr/>
          <p:nvPr/>
        </p:nvSpPr>
        <p:spPr>
          <a:xfrm>
            <a:off x="181080" y="343080"/>
            <a:ext cx="2999880" cy="87588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2" name="Google Shape;87;p12" descr=""/>
          <p:cNvPicPr/>
          <p:nvPr/>
        </p:nvPicPr>
        <p:blipFill>
          <a:blip r:embed="rId4"/>
          <a:stretch/>
        </p:blipFill>
        <p:spPr>
          <a:xfrm>
            <a:off x="5105520" y="461880"/>
            <a:ext cx="3194280" cy="5321880"/>
          </a:xfrm>
          <a:prstGeom prst="rect">
            <a:avLst/>
          </a:prstGeom>
          <a:ln>
            <a:noFill/>
          </a:ln>
        </p:spPr>
      </p:pic>
      <p:sp>
        <p:nvSpPr>
          <p:cNvPr id="193" name="CustomShape 6"/>
          <p:cNvSpPr/>
          <p:nvPr/>
        </p:nvSpPr>
        <p:spPr>
          <a:xfrm>
            <a:off x="485640" y="1523880"/>
            <a:ext cx="3651480" cy="381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Project Objective</a:t>
            </a:r>
            <a:endParaRPr b="0" lang="en-IN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Overview Of Project</a:t>
            </a:r>
            <a:endParaRPr b="0" lang="en-IN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How It Works?</a:t>
            </a:r>
            <a:endParaRPr b="0" lang="en-IN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Authentication Service</a:t>
            </a:r>
            <a:endParaRPr b="0" lang="en-IN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Upload Service </a:t>
            </a:r>
            <a:endParaRPr b="0" lang="en-IN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Download Service</a:t>
            </a:r>
            <a:endParaRPr b="0" lang="en-IN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References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254520" y="240120"/>
            <a:ext cx="7067520" cy="492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3200" spc="-1" strike="noStrike">
                <a:solidFill>
                  <a:srgbClr val="000000"/>
                </a:solidFill>
                <a:latin typeface="Arial"/>
                <a:ea typeface="Arial"/>
              </a:rPr>
              <a:t>Constraint Layout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Google Shape;285;p30" descr=""/>
          <p:cNvPicPr/>
          <p:nvPr/>
        </p:nvPicPr>
        <p:blipFill>
          <a:blip r:embed="rId1"/>
          <a:stretch/>
        </p:blipFill>
        <p:spPr>
          <a:xfrm>
            <a:off x="2032560" y="2592000"/>
            <a:ext cx="5290920" cy="3503880"/>
          </a:xfrm>
          <a:prstGeom prst="rect">
            <a:avLst/>
          </a:prstGeom>
          <a:ln>
            <a:noFill/>
          </a:ln>
        </p:spPr>
      </p:pic>
      <p:sp>
        <p:nvSpPr>
          <p:cNvPr id="319" name="CustomShape 2"/>
          <p:cNvSpPr/>
          <p:nvPr/>
        </p:nvSpPr>
        <p:spPr>
          <a:xfrm>
            <a:off x="540720" y="1266480"/>
            <a:ext cx="8148600" cy="107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57200" indent="-45684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Calibri"/>
              </a:rPr>
              <a:t>To create large and complex layouts with a flat view hierarchy (no nested view groups)</a:t>
            </a:r>
            <a:endParaRPr b="0" lang="en-IN" sz="3200" spc="-1" strike="noStrike"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Shape 1"/>
          <p:cNvSpPr txBox="1"/>
          <p:nvPr/>
        </p:nvSpPr>
        <p:spPr>
          <a:xfrm>
            <a:off x="0" y="154080"/>
            <a:ext cx="7627680" cy="615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IN" sz="4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Database (SQLite)</a:t>
            </a:r>
            <a:endParaRPr b="0" lang="en-IN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58840" y="1066680"/>
            <a:ext cx="4647960" cy="107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Calibri"/>
              </a:rPr>
              <a:t>Database name- </a:t>
            </a:r>
            <a:r>
              <a:rPr b="1" lang="en-IN" sz="3200" spc="-1" strike="noStrike">
                <a:solidFill>
                  <a:srgbClr val="000000"/>
                </a:solidFill>
                <a:latin typeface="Calibri"/>
                <a:ea typeface="Calibri"/>
              </a:rPr>
              <a:t>TopNotes</a:t>
            </a:r>
            <a:endParaRPr b="0" lang="en-I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3200" spc="-1" strike="noStrike">
              <a:latin typeface="Arial"/>
            </a:endParaRPr>
          </a:p>
        </p:txBody>
      </p:sp>
      <p:graphicFrame>
        <p:nvGraphicFramePr>
          <p:cNvPr id="322" name="Table 3"/>
          <p:cNvGraphicFramePr/>
          <p:nvPr/>
        </p:nvGraphicFramePr>
        <p:xfrm>
          <a:off x="256320" y="1828800"/>
          <a:ext cx="8625960" cy="4181400"/>
        </p:xfrm>
        <a:graphic>
          <a:graphicData uri="http://schemas.openxmlformats.org/drawingml/2006/table">
            <a:tbl>
              <a:tblPr/>
              <a:tblGrid>
                <a:gridCol w="2384640"/>
                <a:gridCol w="1566360"/>
                <a:gridCol w="978120"/>
                <a:gridCol w="934560"/>
                <a:gridCol w="1576080"/>
                <a:gridCol w="1186200"/>
              </a:tblGrid>
              <a:tr h="4181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ffffff"/>
                          </a:solidFill>
                          <a:latin typeface="Rockwell"/>
                          <a:ea typeface="Rockwell"/>
                        </a:rPr>
                        <a:t>Field</a:t>
                      </a: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ffffff"/>
                          </a:solidFill>
                          <a:latin typeface="Rockwell"/>
                          <a:ea typeface="Rockwell"/>
                        </a:rPr>
                        <a:t>Id</a:t>
                      </a: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ffffff"/>
                          </a:solidFill>
                          <a:latin typeface="Rockwell"/>
                          <a:ea typeface="Rockwell"/>
                        </a:rPr>
                        <a:t>Content</a:t>
                      </a: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ffffff"/>
                          </a:solidFill>
                          <a:latin typeface="Rockwell"/>
                          <a:ea typeface="Rockwell"/>
                        </a:rPr>
                        <a:t>SubjectType</a:t>
                      </a: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ffffff"/>
                          </a:solidFill>
                          <a:latin typeface="Rockwell"/>
                          <a:ea typeface="Rockwell"/>
                        </a:rPr>
                        <a:t>subjectName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ffffff"/>
                          </a:solidFill>
                          <a:latin typeface="Rockwell"/>
                          <a:ea typeface="Rockwell"/>
                        </a:rPr>
                        <a:t>Type</a:t>
                      </a: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ffffff"/>
                          </a:solidFill>
                          <a:latin typeface="Rockwell"/>
                          <a:ea typeface="Rockwell"/>
                        </a:rPr>
                        <a:t>int(11)   </a:t>
                      </a: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ffffff"/>
                          </a:solidFill>
                          <a:latin typeface="Rockwell"/>
                          <a:ea typeface="Rockwell"/>
                        </a:rPr>
                        <a:t>BLOB</a:t>
                      </a: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ffffff"/>
                          </a:solidFill>
                          <a:latin typeface="Rockwell"/>
                          <a:ea typeface="Rockwell"/>
                        </a:rPr>
                        <a:t>Tinytext</a:t>
                      </a: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ffffff"/>
                          </a:solidFill>
                          <a:latin typeface="Rockwell"/>
                          <a:ea typeface="Rockwell"/>
                        </a:rPr>
                        <a:t>Tinytext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ffffff"/>
                          </a:solidFill>
                          <a:latin typeface="Rockwell"/>
                          <a:ea typeface="Rockwell"/>
                        </a:rPr>
                        <a:t>Null</a:t>
                      </a: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ffffff"/>
                          </a:solidFill>
                          <a:latin typeface="Rockwell"/>
                          <a:ea typeface="Rockwell"/>
                        </a:rPr>
                        <a:t>No </a:t>
                      </a: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ffffff"/>
                          </a:solidFill>
                          <a:latin typeface="Rockwell"/>
                          <a:ea typeface="Rockwell"/>
                        </a:rPr>
                        <a:t>Yes</a:t>
                      </a: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ffffff"/>
                          </a:solidFill>
                          <a:latin typeface="Rockwell"/>
                          <a:ea typeface="Rockwell"/>
                        </a:rPr>
                        <a:t>Yes</a:t>
                      </a: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ffffff"/>
                          </a:solidFill>
                          <a:latin typeface="Rockwell"/>
                          <a:ea typeface="Rockwell"/>
                        </a:rPr>
                        <a:t>Yes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ffffff"/>
                          </a:solidFill>
                          <a:latin typeface="Rockwell"/>
                          <a:ea typeface="Rockwell"/>
                        </a:rPr>
                        <a:t>Key</a:t>
                      </a: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2800" spc="-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PRI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ffffff"/>
                          </a:solidFill>
                          <a:latin typeface="Rockwell"/>
                          <a:ea typeface="Rockwell"/>
                        </a:rPr>
                        <a:t>Default</a:t>
                      </a: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ffffff"/>
                          </a:solidFill>
                          <a:latin typeface="Rockwell"/>
                          <a:ea typeface="Rockwell"/>
                        </a:rPr>
                        <a:t>NULL</a:t>
                      </a: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ffffff"/>
                          </a:solidFill>
                          <a:latin typeface="Rockwell"/>
                          <a:ea typeface="Rockwell"/>
                        </a:rPr>
                        <a:t>NULL</a:t>
                      </a: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ffffff"/>
                          </a:solidFill>
                          <a:latin typeface="Rockwell"/>
                          <a:ea typeface="Rockwell"/>
                        </a:rPr>
                        <a:t>NULL</a:t>
                      </a: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IN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ffffff"/>
                          </a:solidFill>
                          <a:latin typeface="Rockwell"/>
                          <a:ea typeface="Rockwell"/>
                        </a:rPr>
                        <a:t>NULL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ffffff"/>
                          </a:solidFill>
                          <a:latin typeface="Rockwell"/>
                          <a:ea typeface="Rockwell"/>
                        </a:rPr>
                        <a:t>Extra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</a:tbl>
          </a:graphicData>
        </a:graphic>
      </p:graphicFrame>
      <p:sp>
        <p:nvSpPr>
          <p:cNvPr id="323" name="CustomShape 4"/>
          <p:cNvSpPr/>
          <p:nvPr/>
        </p:nvSpPr>
        <p:spPr>
          <a:xfrm>
            <a:off x="1905120" y="5695560"/>
            <a:ext cx="5105160" cy="107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Calibri"/>
              </a:rPr>
              <a:t>Database Structure</a:t>
            </a:r>
            <a:endParaRPr b="0" lang="en-IN" sz="3200" spc="-1" strike="noStrike"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353520" y="303480"/>
            <a:ext cx="8795880" cy="592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90000"/>
              </a:lnSpc>
            </a:pPr>
            <a:r>
              <a:rPr b="1" lang="en-IN" sz="4000" spc="-1" strike="noStrike">
                <a:solidFill>
                  <a:srgbClr val="000000"/>
                </a:solidFill>
                <a:latin typeface="Arial"/>
                <a:ea typeface="Arial"/>
              </a:rPr>
              <a:t>Serializable field 'Content' have attributes:</a:t>
            </a:r>
            <a:endParaRPr b="0" lang="en-IN" sz="4000" spc="-1" strike="noStrike">
              <a:latin typeface="Arial"/>
            </a:endParaRPr>
          </a:p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000000"/>
              </a:buClr>
              <a:buFont typeface="Calibri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String title- Represent title of the content.</a:t>
            </a:r>
            <a:endParaRPr b="0" lang="en-IN" sz="2800" spc="-1" strike="noStrike">
              <a:latin typeface="Arial"/>
            </a:endParaRPr>
          </a:p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000000"/>
              </a:buClr>
              <a:buFont typeface="Calibri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String author- Who upload the content.</a:t>
            </a:r>
            <a:endParaRPr b="0" lang="en-IN" sz="2800" spc="-1" strike="noStrike">
              <a:latin typeface="Arial"/>
            </a:endParaRPr>
          </a:p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000000"/>
              </a:buClr>
              <a:buFont typeface="Calibri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String date- When content is uploaded.</a:t>
            </a:r>
            <a:endParaRPr b="0" lang="en-IN" sz="2800" spc="-1" strike="noStrike">
              <a:latin typeface="Arial"/>
            </a:endParaRPr>
          </a:p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000000"/>
              </a:buClr>
              <a:buFont typeface="Calibri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String downloadUrl- to download the content.</a:t>
            </a:r>
            <a:endParaRPr b="0" lang="en-IN" sz="2800" spc="-1" strike="noStrike">
              <a:latin typeface="Arial"/>
            </a:endParaRPr>
          </a:p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000000"/>
              </a:buClr>
              <a:buFont typeface="Calibri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String subject- Name of the subject to which content belong.</a:t>
            </a:r>
            <a:endParaRPr b="0" lang="en-IN" sz="2800" spc="-1" strike="noStrike">
              <a:latin typeface="Arial"/>
            </a:endParaRPr>
          </a:p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000000"/>
              </a:buClr>
              <a:buFont typeface="Calibri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String size- File size.</a:t>
            </a:r>
            <a:endParaRPr b="0" lang="en-IN" sz="2800" spc="-1" strike="noStrike">
              <a:latin typeface="Arial"/>
            </a:endParaRPr>
          </a:p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000000"/>
              </a:buClr>
              <a:buFont typeface="Calibri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int downloads- How many users download the file.</a:t>
            </a:r>
            <a:endParaRPr b="0" lang="en-IN" sz="2800" spc="-1" strike="noStrike">
              <a:latin typeface="Arial"/>
            </a:endParaRPr>
          </a:p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000000"/>
              </a:buClr>
              <a:buFont typeface="Calibri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String fileName- Name of the file.</a:t>
            </a:r>
            <a:endParaRPr b="0" lang="en-IN" sz="2800" spc="-1" strike="noStrike"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645840" y="234360"/>
            <a:ext cx="6936120" cy="94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000000"/>
                </a:solidFill>
                <a:latin typeface="Arial"/>
                <a:ea typeface="Arial"/>
              </a:rPr>
              <a:t>why SQLite Database?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TextShape 2"/>
          <p:cNvSpPr txBox="1"/>
          <p:nvPr/>
        </p:nvSpPr>
        <p:spPr>
          <a:xfrm>
            <a:off x="399960" y="1486080"/>
            <a:ext cx="8743680" cy="4800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57200" indent="-4312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Arial"/>
              </a:rPr>
              <a:t>To save the contents info fetched from the firebase.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457200" indent="-4312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Arial"/>
              </a:rPr>
              <a:t>Once contents are fetched: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1" lang="en-IN" sz="3200" spc="-1" strike="noStrike">
                <a:solidFill>
                  <a:srgbClr val="000000"/>
                </a:solidFill>
                <a:latin typeface="Arial"/>
                <a:ea typeface="Arial"/>
              </a:rPr>
              <a:t>a.</a:t>
            </a: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Arial"/>
              </a:rPr>
              <a:t>  Saved them in  local database.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1" lang="en-IN" sz="3200" spc="-1" strike="noStrike">
                <a:solidFill>
                  <a:srgbClr val="000000"/>
                </a:solidFill>
                <a:latin typeface="Arial"/>
                <a:ea typeface="Arial"/>
              </a:rPr>
              <a:t>b. </a:t>
            </a: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Arial"/>
              </a:rPr>
              <a:t> Show the local contents to user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Arial"/>
              </a:rPr>
              <a:t>           </a:t>
            </a: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Arial"/>
              </a:rPr>
              <a:t>when user run the app next time.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b="1" lang="en-IN" sz="3200" spc="-1" strike="noStrike">
                <a:solidFill>
                  <a:srgbClr val="000000"/>
                </a:solidFill>
                <a:latin typeface="Arial"/>
                <a:ea typeface="Arial"/>
              </a:rPr>
              <a:t>c.  </a:t>
            </a: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Arial"/>
              </a:rPr>
              <a:t>Fetch the latest contents in background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Shape 1"/>
          <p:cNvSpPr txBox="1"/>
          <p:nvPr/>
        </p:nvSpPr>
        <p:spPr>
          <a:xfrm>
            <a:off x="688680" y="304920"/>
            <a:ext cx="6952680" cy="1091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IN" sz="4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Alert dialog and Dialog fragment</a:t>
            </a:r>
            <a:r>
              <a:rPr b="1" lang="en-IN" sz="4000" spc="-1" strike="noStrike" u="sng">
                <a:solidFill>
                  <a:srgbClr val="000000"/>
                </a:solidFill>
                <a:uFillTx/>
                <a:latin typeface="Rokkitt"/>
                <a:ea typeface="Rokkitt"/>
              </a:rPr>
              <a:t> </a:t>
            </a:r>
            <a:endParaRPr b="0" lang="en-IN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8" name="Google Shape;311;p34" descr=""/>
          <p:cNvPicPr/>
          <p:nvPr/>
        </p:nvPicPr>
        <p:blipFill>
          <a:blip r:embed="rId1"/>
          <a:stretch/>
        </p:blipFill>
        <p:spPr>
          <a:xfrm>
            <a:off x="6470640" y="2127960"/>
            <a:ext cx="2427840" cy="4303800"/>
          </a:xfrm>
          <a:prstGeom prst="rect">
            <a:avLst/>
          </a:prstGeom>
          <a:ln>
            <a:noFill/>
          </a:ln>
        </p:spPr>
      </p:pic>
      <p:pic>
        <p:nvPicPr>
          <p:cNvPr id="329" name="Google Shape;312;p34" descr=""/>
          <p:cNvPicPr/>
          <p:nvPr/>
        </p:nvPicPr>
        <p:blipFill>
          <a:blip r:embed="rId2"/>
          <a:stretch/>
        </p:blipFill>
        <p:spPr>
          <a:xfrm>
            <a:off x="3700080" y="2139480"/>
            <a:ext cx="2427840" cy="4280400"/>
          </a:xfrm>
          <a:prstGeom prst="rect">
            <a:avLst/>
          </a:prstGeom>
          <a:ln>
            <a:noFill/>
          </a:ln>
        </p:spPr>
      </p:pic>
      <p:sp>
        <p:nvSpPr>
          <p:cNvPr id="330" name="CustomShape 2"/>
          <p:cNvSpPr/>
          <p:nvPr/>
        </p:nvSpPr>
        <p:spPr>
          <a:xfrm>
            <a:off x="228600" y="1928520"/>
            <a:ext cx="3129120" cy="428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Arial"/>
              <a:buChar char="❏"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  <a:ea typeface="Arial"/>
              </a:rPr>
              <a:t>If  mobile data isn’t on an alert dialog will popup with an error message.</a:t>
            </a:r>
            <a:endParaRPr b="0" lang="en-IN" sz="3000" spc="-1" strike="noStrike"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254520" y="168480"/>
            <a:ext cx="7772040" cy="615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IN" sz="4000" spc="-1" strike="noStrike">
                <a:solidFill>
                  <a:srgbClr val="000000"/>
                </a:solidFill>
                <a:latin typeface="Arial"/>
                <a:ea typeface="Arial"/>
              </a:rPr>
              <a:t>Dialog Fragment</a:t>
            </a:r>
            <a:r>
              <a:rPr b="1" lang="en-IN" sz="4000" spc="-1" strike="noStrike">
                <a:solidFill>
                  <a:srgbClr val="000000"/>
                </a:solidFill>
                <a:latin typeface="Rokkitt"/>
                <a:ea typeface="Rokkitt"/>
              </a:rPr>
              <a:t>:</a:t>
            </a:r>
            <a:endParaRPr b="0" lang="en-IN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246960" y="1111680"/>
            <a:ext cx="5905800" cy="50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Calibri"/>
              </a:rPr>
              <a:t>A </a:t>
            </a:r>
            <a:r>
              <a:rPr b="1" lang="en-IN" sz="3200" spc="-1" strike="noStrike">
                <a:solidFill>
                  <a:srgbClr val="000000"/>
                </a:solidFill>
                <a:latin typeface="Calibri"/>
                <a:ea typeface="Calibri"/>
              </a:rPr>
              <a:t>fragment</a:t>
            </a: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Calibri"/>
              </a:rPr>
              <a:t> that displays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Calibri"/>
              </a:rPr>
              <a:t>     </a:t>
            </a: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Calibri"/>
              </a:rPr>
              <a:t>a dialog window.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Calibri"/>
              </a:rPr>
              <a:t>Used for displaying the 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Calibri"/>
              </a:rPr>
              <a:t>    </a:t>
            </a: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Calibri"/>
              </a:rPr>
              <a:t>Various information about 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Calibri"/>
              </a:rPr>
              <a:t>    </a:t>
            </a: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Calibri"/>
              </a:rPr>
              <a:t>the File.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Calibri"/>
              </a:rPr>
              <a:t>By pressing the download  Button user can download the file.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333" name="Google Shape;320;p35" descr=""/>
          <p:cNvPicPr/>
          <p:nvPr/>
        </p:nvPicPr>
        <p:blipFill>
          <a:blip r:embed="rId1"/>
          <a:stretch/>
        </p:blipFill>
        <p:spPr>
          <a:xfrm>
            <a:off x="6189480" y="1141560"/>
            <a:ext cx="2774160" cy="496260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457200" y="380880"/>
            <a:ext cx="6936480" cy="615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4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Features for Admin</a:t>
            </a:r>
            <a:endParaRPr b="0" lang="en-IN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5" name="Google Shape;326;p36" descr=""/>
          <p:cNvPicPr/>
          <p:nvPr/>
        </p:nvPicPr>
        <p:blipFill>
          <a:blip r:embed="rId1"/>
          <a:stretch/>
        </p:blipFill>
        <p:spPr>
          <a:xfrm>
            <a:off x="1295280" y="2793240"/>
            <a:ext cx="2057040" cy="3657240"/>
          </a:xfrm>
          <a:prstGeom prst="rect">
            <a:avLst/>
          </a:prstGeom>
          <a:ln>
            <a:noFill/>
          </a:ln>
        </p:spPr>
      </p:pic>
      <p:pic>
        <p:nvPicPr>
          <p:cNvPr id="336" name="Google Shape;327;p36" descr=""/>
          <p:cNvPicPr/>
          <p:nvPr/>
        </p:nvPicPr>
        <p:blipFill>
          <a:blip r:embed="rId2"/>
          <a:stretch/>
        </p:blipFill>
        <p:spPr>
          <a:xfrm>
            <a:off x="5029200" y="2793240"/>
            <a:ext cx="2057040" cy="3657240"/>
          </a:xfrm>
          <a:prstGeom prst="rect">
            <a:avLst/>
          </a:prstGeom>
          <a:ln>
            <a:noFill/>
          </a:ln>
        </p:spPr>
      </p:pic>
      <p:sp>
        <p:nvSpPr>
          <p:cNvPr id="337" name="CustomShape 2"/>
          <p:cNvSpPr/>
          <p:nvPr/>
        </p:nvSpPr>
        <p:spPr>
          <a:xfrm>
            <a:off x="990720" y="1506240"/>
            <a:ext cx="8799480" cy="107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Calibri"/>
              </a:rPr>
              <a:t>Admin can send Announcement and quotes directly from the app itself.</a:t>
            </a:r>
            <a:endParaRPr b="0" lang="en-IN" sz="3200" spc="-1" strike="noStrike"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181080" y="343080"/>
            <a:ext cx="5914800" cy="8758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2"/>
          <p:cNvSpPr/>
          <p:nvPr/>
        </p:nvSpPr>
        <p:spPr>
          <a:xfrm>
            <a:off x="533520" y="1523880"/>
            <a:ext cx="7238520" cy="36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Calibri"/>
              </a:rPr>
              <a:t>A more flexible user interface with Android Material Design library is expected in its next release.</a:t>
            </a:r>
            <a:endParaRPr b="0" lang="en-IN" sz="2400" spc="-1" strike="noStrike">
              <a:latin typeface="Arial"/>
            </a:endParaRPr>
          </a:p>
          <a:p>
            <a:pPr marL="285840" indent="-132840"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Calibri"/>
              </a:rPr>
              <a:t>A push notification to the users when new notes are uploaded can be expected in its next release.</a:t>
            </a:r>
            <a:endParaRPr b="0" lang="en-IN" sz="2400" spc="-1" strike="noStrike">
              <a:latin typeface="Arial"/>
            </a:endParaRPr>
          </a:p>
          <a:p>
            <a:pPr marL="285840" indent="-132840"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Calibri"/>
              </a:rPr>
              <a:t>Subjects from  departments other than CSE are also expected to be added in its next release.</a:t>
            </a:r>
            <a:endParaRPr b="0" lang="en-IN" sz="2400" spc="-1" strike="noStrike">
              <a:latin typeface="Arial"/>
            </a:endParaRPr>
          </a:p>
          <a:p>
            <a:pPr marL="285840" indent="-171000"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  <a:p>
            <a:pPr marL="285840" indent="-171000"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499320" y="5945040"/>
            <a:ext cx="4897440" cy="912600"/>
          </a:xfrm>
          <a:custGeom>
            <a:avLst/>
            <a:gdLst/>
            <a:ahLst/>
            <a:rect l="l" t="t" r="r" b="b"/>
            <a:pathLst>
              <a:path w="4897755" h="913129">
                <a:moveTo>
                  <a:pt x="85714" y="21358"/>
                </a:moveTo>
                <a:lnTo>
                  <a:pt x="3636702" y="913064"/>
                </a:lnTo>
                <a:lnTo>
                  <a:pt x="4897405" y="913064"/>
                </a:lnTo>
                <a:lnTo>
                  <a:pt x="85714" y="21358"/>
                </a:lnTo>
                <a:close/>
                <a:moveTo>
                  <a:pt x="660" y="0"/>
                </a:moveTo>
                <a:lnTo>
                  <a:pt x="0" y="5473"/>
                </a:lnTo>
                <a:lnTo>
                  <a:pt x="85714" y="21358"/>
                </a:lnTo>
                <a:lnTo>
                  <a:pt x="660" y="0"/>
                </a:lnTo>
                <a:close/>
              </a:path>
            </a:pathLst>
          </a:custGeom>
          <a:solidFill>
            <a:srgbClr val="9fcadc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2"/>
          <p:cNvSpPr/>
          <p:nvPr/>
        </p:nvSpPr>
        <p:spPr>
          <a:xfrm>
            <a:off x="485640" y="5938920"/>
            <a:ext cx="3651480" cy="919080"/>
          </a:xfrm>
          <a:custGeom>
            <a:avLst/>
            <a:gdLst/>
            <a:ahLst/>
            <a:rect l="l" t="t" r="r" b="b"/>
            <a:pathLst>
              <a:path w="3651885" h="919479">
                <a:moveTo>
                  <a:pt x="0" y="0"/>
                </a:moveTo>
                <a:lnTo>
                  <a:pt x="7924" y="6349"/>
                </a:lnTo>
                <a:lnTo>
                  <a:pt x="2868870" y="918983"/>
                </a:lnTo>
                <a:lnTo>
                  <a:pt x="3651885" y="9189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3"/>
          <p:cNvSpPr/>
          <p:nvPr/>
        </p:nvSpPr>
        <p:spPr>
          <a:xfrm>
            <a:off x="0" y="5789520"/>
            <a:ext cx="3398040" cy="10681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4"/>
          <p:cNvSpPr/>
          <p:nvPr/>
        </p:nvSpPr>
        <p:spPr>
          <a:xfrm>
            <a:off x="0" y="5784120"/>
            <a:ext cx="3372480" cy="1073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5"/>
          <p:cNvSpPr/>
          <p:nvPr/>
        </p:nvSpPr>
        <p:spPr>
          <a:xfrm>
            <a:off x="645840" y="1465920"/>
            <a:ext cx="6352920" cy="208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</a:pPr>
            <a:r>
              <a:rPr b="0" lang="en-IN" sz="1800" spc="-1" strike="noStrike">
                <a:solidFill>
                  <a:srgbClr val="2ca1be"/>
                </a:solidFill>
                <a:latin typeface="Arial"/>
                <a:ea typeface="Arial"/>
              </a:rPr>
              <a:t></a:t>
            </a:r>
            <a:r>
              <a:rPr b="0" lang="en-IN" sz="1800" spc="-1" strike="noStrike">
                <a:solidFill>
                  <a:srgbClr val="2ca1be"/>
                </a:solidFill>
                <a:latin typeface="Arial"/>
                <a:ea typeface="Arial"/>
              </a:rPr>
              <a:t>	</a:t>
            </a:r>
            <a:r>
              <a:rPr b="0" lang="en-IN" sz="2700" spc="-1" strike="noStrike" u="sng">
                <a:solidFill>
                  <a:srgbClr val="ff8118"/>
                </a:solidFill>
                <a:uFillTx/>
                <a:latin typeface="Arial"/>
                <a:ea typeface="Arial"/>
                <a:hlinkClick r:id="rId3"/>
              </a:rPr>
              <a:t>http://www.developer.android.com/</a:t>
            </a:r>
            <a:endParaRPr b="0" lang="en-IN" sz="27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835"/>
              </a:spcBef>
            </a:pPr>
            <a:r>
              <a:rPr b="0" lang="en-IN" sz="1800" spc="-1" strike="noStrike">
                <a:solidFill>
                  <a:srgbClr val="2ca1be"/>
                </a:solidFill>
                <a:latin typeface="Arial"/>
                <a:ea typeface="Arial"/>
              </a:rPr>
              <a:t></a:t>
            </a:r>
            <a:r>
              <a:rPr b="0" lang="en-IN" sz="1800" spc="-1" strike="noStrike">
                <a:solidFill>
                  <a:srgbClr val="2ca1be"/>
                </a:solidFill>
                <a:latin typeface="Arial"/>
                <a:ea typeface="Arial"/>
              </a:rPr>
              <a:t>	</a:t>
            </a:r>
            <a:r>
              <a:rPr b="0" lang="en-IN" sz="2700" spc="-1" strike="noStrike" u="sng">
                <a:solidFill>
                  <a:srgbClr val="ff8118"/>
                </a:solidFill>
                <a:uFillTx/>
                <a:latin typeface="Arial"/>
                <a:ea typeface="Arial"/>
                <a:hlinkClick r:id="rId4"/>
              </a:rPr>
              <a:t>http://blog.firebase.com/</a:t>
            </a:r>
            <a:endParaRPr b="0" lang="en-IN" sz="27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634"/>
              </a:spcBef>
            </a:pPr>
            <a:r>
              <a:rPr b="0" lang="en-IN" sz="1800" spc="-1" strike="noStrike">
                <a:solidFill>
                  <a:srgbClr val="2ca1be"/>
                </a:solidFill>
                <a:latin typeface="Arial"/>
                <a:ea typeface="Arial"/>
              </a:rPr>
              <a:t></a:t>
            </a:r>
            <a:r>
              <a:rPr b="0" lang="en-IN" sz="1800" spc="-1" strike="noStrike">
                <a:solidFill>
                  <a:srgbClr val="2ca1be"/>
                </a:solidFill>
                <a:latin typeface="Arial"/>
                <a:ea typeface="Arial"/>
              </a:rPr>
              <a:t>	</a:t>
            </a:r>
            <a:r>
              <a:rPr b="0" lang="en-IN" sz="2700" spc="-1" strike="noStrike" u="sng">
                <a:solidFill>
                  <a:srgbClr val="ff8118"/>
                </a:solidFill>
                <a:uFillTx/>
                <a:latin typeface="Arial"/>
                <a:ea typeface="Arial"/>
                <a:hlinkClick r:id="rId5"/>
              </a:rPr>
              <a:t>http://www.stackoverflow.com/</a:t>
            </a:r>
            <a:endParaRPr b="0" lang="en-IN" sz="2700" spc="-1" strike="noStrike">
              <a:latin typeface="Arial"/>
            </a:endParaRPr>
          </a:p>
        </p:txBody>
      </p:sp>
      <p:sp>
        <p:nvSpPr>
          <p:cNvPr id="345" name="CustomShape 6"/>
          <p:cNvSpPr/>
          <p:nvPr/>
        </p:nvSpPr>
        <p:spPr>
          <a:xfrm>
            <a:off x="181080" y="343080"/>
            <a:ext cx="3209400" cy="87588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499320" y="5945040"/>
            <a:ext cx="4897440" cy="912600"/>
          </a:xfrm>
          <a:custGeom>
            <a:avLst/>
            <a:gdLst/>
            <a:ahLst/>
            <a:rect l="l" t="t" r="r" b="b"/>
            <a:pathLst>
              <a:path w="4897755" h="913129">
                <a:moveTo>
                  <a:pt x="85714" y="21358"/>
                </a:moveTo>
                <a:lnTo>
                  <a:pt x="3636702" y="913064"/>
                </a:lnTo>
                <a:lnTo>
                  <a:pt x="4897405" y="913064"/>
                </a:lnTo>
                <a:lnTo>
                  <a:pt x="85714" y="21358"/>
                </a:lnTo>
                <a:close/>
                <a:moveTo>
                  <a:pt x="660" y="0"/>
                </a:moveTo>
                <a:lnTo>
                  <a:pt x="0" y="5473"/>
                </a:lnTo>
                <a:lnTo>
                  <a:pt x="85714" y="21358"/>
                </a:lnTo>
                <a:lnTo>
                  <a:pt x="660" y="0"/>
                </a:lnTo>
                <a:close/>
              </a:path>
            </a:pathLst>
          </a:custGeom>
          <a:solidFill>
            <a:srgbClr val="9fcadc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2"/>
          <p:cNvSpPr/>
          <p:nvPr/>
        </p:nvSpPr>
        <p:spPr>
          <a:xfrm>
            <a:off x="485640" y="5938920"/>
            <a:ext cx="3651480" cy="919080"/>
          </a:xfrm>
          <a:custGeom>
            <a:avLst/>
            <a:gdLst/>
            <a:ahLst/>
            <a:rect l="l" t="t" r="r" b="b"/>
            <a:pathLst>
              <a:path w="3651885" h="919479">
                <a:moveTo>
                  <a:pt x="0" y="0"/>
                </a:moveTo>
                <a:lnTo>
                  <a:pt x="7924" y="6349"/>
                </a:lnTo>
                <a:lnTo>
                  <a:pt x="2868870" y="918983"/>
                </a:lnTo>
                <a:lnTo>
                  <a:pt x="3651885" y="9189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3"/>
          <p:cNvSpPr/>
          <p:nvPr/>
        </p:nvSpPr>
        <p:spPr>
          <a:xfrm>
            <a:off x="0" y="5789520"/>
            <a:ext cx="3398040" cy="10681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4"/>
          <p:cNvSpPr/>
          <p:nvPr/>
        </p:nvSpPr>
        <p:spPr>
          <a:xfrm>
            <a:off x="0" y="5784120"/>
            <a:ext cx="3372480" cy="1073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5"/>
          <p:cNvSpPr/>
          <p:nvPr/>
        </p:nvSpPr>
        <p:spPr>
          <a:xfrm>
            <a:off x="0" y="1295280"/>
            <a:ext cx="6381360" cy="163800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645840" y="1465920"/>
            <a:ext cx="7704720" cy="428040"/>
          </a:xfrm>
          <a:prstGeom prst="rect">
            <a:avLst/>
          </a:prstGeom>
          <a:noFill/>
          <a:ln>
            <a:noFill/>
          </a:ln>
        </p:spPr>
        <p:txBody>
          <a:bodyPr lIns="0" rIns="0" tIns="12600" bIns="0"/>
          <a:p>
            <a:pPr marL="268560" indent="-256320">
              <a:lnSpc>
                <a:spcPct val="100000"/>
              </a:lnSpc>
            </a:pPr>
            <a:r>
              <a:rPr b="0" lang="en-IN" sz="1800" spc="-1" strike="noStrike">
                <a:solidFill>
                  <a:srgbClr val="2ca1be"/>
                </a:solidFill>
                <a:latin typeface="Arial"/>
                <a:ea typeface="Arial"/>
              </a:rPr>
              <a:t></a:t>
            </a:r>
            <a:r>
              <a:rPr b="0" lang="en-IN" sz="1800" spc="-1" strike="noStrike">
                <a:solidFill>
                  <a:srgbClr val="2ca1be"/>
                </a:solidFill>
                <a:latin typeface="Arial"/>
                <a:ea typeface="Arial"/>
              </a:rPr>
              <a:t>	</a:t>
            </a:r>
            <a:r>
              <a:rPr b="0" lang="en-IN" sz="2700" spc="-1" strike="noStrike">
                <a:solidFill>
                  <a:srgbClr val="000000"/>
                </a:solidFill>
                <a:latin typeface="Arial"/>
                <a:ea typeface="Arial"/>
              </a:rPr>
              <a:t>To develop an Interactive Android app to :</a:t>
            </a:r>
            <a:endParaRPr b="0" lang="en-IN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1167120" y="2379240"/>
            <a:ext cx="7312320" cy="307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4040" bIns="0"/>
          <a:p>
            <a:pPr marL="240840" indent="-227520">
              <a:lnSpc>
                <a:spcPct val="100000"/>
              </a:lnSpc>
              <a:buClr>
                <a:srgbClr val="da1f28"/>
              </a:buClr>
              <a:buFont typeface="Arial"/>
              <a:buChar char=""/>
            </a:pPr>
            <a:r>
              <a:rPr b="0" lang="en-IN" sz="2100" spc="-1" strike="noStrike">
                <a:solidFill>
                  <a:srgbClr val="000000"/>
                </a:solidFill>
                <a:latin typeface="Arial"/>
                <a:ea typeface="Arial"/>
              </a:rPr>
              <a:t>Enable students to share the study related material in a more organized fashion. </a:t>
            </a:r>
            <a:endParaRPr b="0" lang="en-IN" sz="2100" spc="-1" strike="noStrike">
              <a:latin typeface="Arial"/>
            </a:endParaRPr>
          </a:p>
          <a:p>
            <a:pPr marL="240840" indent="-227520">
              <a:lnSpc>
                <a:spcPct val="100000"/>
              </a:lnSpc>
              <a:spcBef>
                <a:spcPts val="1344"/>
              </a:spcBef>
              <a:buClr>
                <a:srgbClr val="da1f28"/>
              </a:buClr>
              <a:buFont typeface="Arial"/>
              <a:buChar char=""/>
            </a:pPr>
            <a:r>
              <a:rPr b="0" lang="en-IN" sz="2100" spc="-1" strike="noStrike">
                <a:solidFill>
                  <a:srgbClr val="000000"/>
                </a:solidFill>
                <a:latin typeface="Arial"/>
                <a:ea typeface="Arial"/>
              </a:rPr>
              <a:t>Enable students to keep the digitized version of their notes and study material saved on the cloud in a well organized manner for future references(GATE preparation etc.)</a:t>
            </a:r>
            <a:endParaRPr b="0" lang="en-IN" sz="2100" spc="-1" strike="noStrike">
              <a:latin typeface="Arial"/>
            </a:endParaRPr>
          </a:p>
          <a:p>
            <a:pPr marL="240840" indent="-227520">
              <a:lnSpc>
                <a:spcPct val="100000"/>
              </a:lnSpc>
              <a:spcBef>
                <a:spcPts val="1655"/>
              </a:spcBef>
              <a:buClr>
                <a:srgbClr val="da1f28"/>
              </a:buClr>
              <a:buFont typeface="Arial"/>
              <a:buChar char=""/>
            </a:pPr>
            <a:r>
              <a:rPr b="0" lang="en-IN" sz="2100" spc="-1" strike="noStrike">
                <a:solidFill>
                  <a:srgbClr val="000000"/>
                </a:solidFill>
                <a:latin typeface="Arial"/>
                <a:ea typeface="Arial"/>
              </a:rPr>
              <a:t>Enhance our development skills using the simple and cheaper platform like Android.</a:t>
            </a:r>
            <a:endParaRPr b="0" lang="en-IN" sz="2100" spc="-1" strike="noStrike"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181080" y="343080"/>
            <a:ext cx="4981320" cy="8758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499320" y="5945040"/>
            <a:ext cx="4897440" cy="912600"/>
          </a:xfrm>
          <a:custGeom>
            <a:avLst/>
            <a:gdLst/>
            <a:ahLst/>
            <a:rect l="l" t="t" r="r" b="b"/>
            <a:pathLst>
              <a:path w="4897755" h="913129">
                <a:moveTo>
                  <a:pt x="85714" y="21358"/>
                </a:moveTo>
                <a:lnTo>
                  <a:pt x="3636702" y="913064"/>
                </a:lnTo>
                <a:lnTo>
                  <a:pt x="4897405" y="913064"/>
                </a:lnTo>
                <a:lnTo>
                  <a:pt x="85714" y="21358"/>
                </a:lnTo>
                <a:close/>
                <a:moveTo>
                  <a:pt x="660" y="0"/>
                </a:moveTo>
                <a:lnTo>
                  <a:pt x="0" y="5473"/>
                </a:lnTo>
                <a:lnTo>
                  <a:pt x="85714" y="21358"/>
                </a:lnTo>
                <a:lnTo>
                  <a:pt x="660" y="0"/>
                </a:lnTo>
                <a:close/>
              </a:path>
            </a:pathLst>
          </a:custGeom>
          <a:solidFill>
            <a:srgbClr val="9fcadc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2"/>
          <p:cNvSpPr/>
          <p:nvPr/>
        </p:nvSpPr>
        <p:spPr>
          <a:xfrm>
            <a:off x="485640" y="5938920"/>
            <a:ext cx="3651480" cy="919080"/>
          </a:xfrm>
          <a:custGeom>
            <a:avLst/>
            <a:gdLst/>
            <a:ahLst/>
            <a:rect l="l" t="t" r="r" b="b"/>
            <a:pathLst>
              <a:path w="3651885" h="919479">
                <a:moveTo>
                  <a:pt x="0" y="0"/>
                </a:moveTo>
                <a:lnTo>
                  <a:pt x="7924" y="6349"/>
                </a:lnTo>
                <a:lnTo>
                  <a:pt x="2868870" y="918983"/>
                </a:lnTo>
                <a:lnTo>
                  <a:pt x="3651885" y="9189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3"/>
          <p:cNvSpPr/>
          <p:nvPr/>
        </p:nvSpPr>
        <p:spPr>
          <a:xfrm>
            <a:off x="0" y="5789520"/>
            <a:ext cx="3398040" cy="10681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4"/>
          <p:cNvSpPr/>
          <p:nvPr/>
        </p:nvSpPr>
        <p:spPr>
          <a:xfrm>
            <a:off x="0" y="5784120"/>
            <a:ext cx="3372480" cy="1073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5"/>
          <p:cNvSpPr/>
          <p:nvPr/>
        </p:nvSpPr>
        <p:spPr>
          <a:xfrm>
            <a:off x="774720" y="304920"/>
            <a:ext cx="582336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n-IN" sz="5400" spc="-1" strike="noStrike">
                <a:solidFill>
                  <a:srgbClr val="000000"/>
                </a:solidFill>
                <a:latin typeface="Calibri"/>
                <a:ea typeface="Calibri"/>
              </a:rPr>
              <a:t>Overview Of Project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202" name="CustomShape 6"/>
          <p:cNvSpPr/>
          <p:nvPr/>
        </p:nvSpPr>
        <p:spPr>
          <a:xfrm>
            <a:off x="645840" y="1447920"/>
            <a:ext cx="7964640" cy="332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21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IN" sz="2100" spc="-1" strike="noStrike">
                <a:solidFill>
                  <a:srgbClr val="000000"/>
                </a:solidFill>
                <a:latin typeface="Arial"/>
                <a:ea typeface="Arial"/>
              </a:rPr>
              <a:t>An online platform in the form of an android app where students can share lecture notes, books and other study related stuff.</a:t>
            </a:r>
            <a:endParaRPr b="0" lang="en-IN" sz="2100" spc="-1" strike="noStrike">
              <a:latin typeface="Arial"/>
            </a:endParaRPr>
          </a:p>
          <a:p>
            <a:pPr marL="285840" indent="-151920">
              <a:lnSpc>
                <a:spcPct val="100000"/>
              </a:lnSpc>
            </a:pPr>
            <a:endParaRPr b="0" lang="en-IN" sz="21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21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IN" sz="2100" spc="-1" strike="noStrike">
                <a:solidFill>
                  <a:srgbClr val="000000"/>
                </a:solidFill>
                <a:latin typeface="Arial"/>
                <a:ea typeface="Arial"/>
              </a:rPr>
              <a:t>Developed using Android SDK and some third party    libraries with JAVA 8 being the driver language for the business logic and XML for creating the GUI.</a:t>
            </a:r>
            <a:endParaRPr b="0" lang="en-IN" sz="2100" spc="-1" strike="noStrike">
              <a:latin typeface="Arial"/>
            </a:endParaRPr>
          </a:p>
          <a:p>
            <a:pPr marL="285840" indent="-151920">
              <a:lnSpc>
                <a:spcPct val="100000"/>
              </a:lnSpc>
            </a:pPr>
            <a:endParaRPr b="0" lang="en-IN" sz="21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21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IN" sz="2100" spc="-1" strike="noStrike">
                <a:solidFill>
                  <a:srgbClr val="000000"/>
                </a:solidFill>
                <a:latin typeface="Arial"/>
                <a:ea typeface="Arial"/>
              </a:rPr>
              <a:t>MVC software design pattern is used to keep the code clean and well structured.</a:t>
            </a:r>
            <a:endParaRPr b="0" lang="en-IN" sz="21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612000" y="1436040"/>
            <a:ext cx="2106000" cy="57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280080" y="207360"/>
            <a:ext cx="428832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n-IN" sz="5400" spc="-1" strike="noStrike">
                <a:solidFill>
                  <a:srgbClr val="000000"/>
                </a:solidFill>
                <a:latin typeface="Calibri"/>
                <a:ea typeface="Calibri"/>
              </a:rPr>
              <a:t>How It Works?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2224080" y="1772640"/>
            <a:ext cx="50040" cy="45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accent1"/>
            </a:solidFill>
            <a:custDash>
              <a:ds d="500000" sp="4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6" name="Google Shape;113;p15" descr=""/>
          <p:cNvPicPr/>
          <p:nvPr/>
        </p:nvPicPr>
        <p:blipFill>
          <a:blip r:embed="rId1"/>
          <a:stretch/>
        </p:blipFill>
        <p:spPr>
          <a:xfrm>
            <a:off x="7560" y="3376080"/>
            <a:ext cx="1311840" cy="651960"/>
          </a:xfrm>
          <a:prstGeom prst="rect">
            <a:avLst/>
          </a:prstGeom>
          <a:ln>
            <a:noFill/>
          </a:ln>
        </p:spPr>
      </p:pic>
      <p:pic>
        <p:nvPicPr>
          <p:cNvPr id="207" name="Google Shape;114;p15" descr=""/>
          <p:cNvPicPr/>
          <p:nvPr/>
        </p:nvPicPr>
        <p:blipFill>
          <a:blip r:embed="rId2"/>
          <a:stretch/>
        </p:blipFill>
        <p:spPr>
          <a:xfrm>
            <a:off x="4605480" y="187920"/>
            <a:ext cx="977040" cy="977040"/>
          </a:xfrm>
          <a:prstGeom prst="rect">
            <a:avLst/>
          </a:prstGeom>
          <a:ln>
            <a:noFill/>
          </a:ln>
        </p:spPr>
      </p:pic>
      <p:sp>
        <p:nvSpPr>
          <p:cNvPr id="208" name="CustomShape 4"/>
          <p:cNvSpPr/>
          <p:nvPr/>
        </p:nvSpPr>
        <p:spPr>
          <a:xfrm>
            <a:off x="1452240" y="1403640"/>
            <a:ext cx="15998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  <a:ea typeface="Calibri"/>
              </a:rPr>
              <a:t>User Interface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9" name="CustomShape 5"/>
          <p:cNvSpPr/>
          <p:nvPr/>
        </p:nvSpPr>
        <p:spPr>
          <a:xfrm>
            <a:off x="74880" y="3521880"/>
            <a:ext cx="1375200" cy="3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880" bIns="0"/>
          <a:p>
            <a:pPr marL="12600"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Arial"/>
                <a:ea typeface="Arial"/>
              </a:rPr>
              <a:t>Student</a:t>
            </a:r>
            <a:endParaRPr b="0" lang="en-IN" sz="2200" spc="-1" strike="noStrike">
              <a:latin typeface="Arial"/>
            </a:endParaRPr>
          </a:p>
        </p:txBody>
      </p:sp>
      <p:pic>
        <p:nvPicPr>
          <p:cNvPr id="210" name="Google Shape;117;p15" descr=""/>
          <p:cNvPicPr/>
          <p:nvPr/>
        </p:nvPicPr>
        <p:blipFill>
          <a:blip r:embed="rId3"/>
          <a:stretch/>
        </p:blipFill>
        <p:spPr>
          <a:xfrm rot="16200000">
            <a:off x="1954800" y="2814840"/>
            <a:ext cx="2666520" cy="1592280"/>
          </a:xfrm>
          <a:prstGeom prst="rect">
            <a:avLst/>
          </a:prstGeom>
          <a:ln>
            <a:noFill/>
          </a:ln>
        </p:spPr>
      </p:pic>
      <p:sp>
        <p:nvSpPr>
          <p:cNvPr id="211" name="CustomShape 6"/>
          <p:cNvSpPr/>
          <p:nvPr/>
        </p:nvSpPr>
        <p:spPr>
          <a:xfrm>
            <a:off x="2302920" y="3405960"/>
            <a:ext cx="191952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880" bIns="0"/>
          <a:p>
            <a:pPr marL="12600" algn="ctr"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0" lang="en-IN" sz="2200" spc="-1" strike="noStrike">
                <a:solidFill>
                  <a:srgbClr val="ffffff"/>
                </a:solidFill>
                <a:latin typeface="Arial"/>
                <a:ea typeface="Arial"/>
              </a:rPr>
              <a:t>Firebase</a:t>
            </a:r>
            <a:endParaRPr b="0" lang="en-IN" sz="2200" spc="-1" strike="noStrike"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b="0" lang="en-IN" sz="22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0" lang="en-IN" sz="2200" spc="-1" strike="noStrike">
                <a:solidFill>
                  <a:srgbClr val="ffffff"/>
                </a:solidFill>
                <a:latin typeface="Arial"/>
                <a:ea typeface="Arial"/>
              </a:rPr>
              <a:t>API</a:t>
            </a:r>
            <a:endParaRPr b="0" lang="en-IN" sz="2200" spc="-1" strike="noStrike">
              <a:latin typeface="Arial"/>
            </a:endParaRPr>
          </a:p>
        </p:txBody>
      </p:sp>
      <p:pic>
        <p:nvPicPr>
          <p:cNvPr id="212" name="Google Shape;119;p15" descr=""/>
          <p:cNvPicPr/>
          <p:nvPr/>
        </p:nvPicPr>
        <p:blipFill>
          <a:blip r:embed="rId4"/>
          <a:stretch/>
        </p:blipFill>
        <p:spPr>
          <a:xfrm>
            <a:off x="2342520" y="4942440"/>
            <a:ext cx="2143800" cy="469080"/>
          </a:xfrm>
          <a:prstGeom prst="rect">
            <a:avLst/>
          </a:prstGeom>
          <a:ln>
            <a:noFill/>
          </a:ln>
        </p:spPr>
      </p:pic>
      <p:pic>
        <p:nvPicPr>
          <p:cNvPr id="213" name="Google Shape;120;p15" descr=""/>
          <p:cNvPicPr/>
          <p:nvPr/>
        </p:nvPicPr>
        <p:blipFill>
          <a:blip r:embed="rId5"/>
          <a:stretch/>
        </p:blipFill>
        <p:spPr>
          <a:xfrm>
            <a:off x="2369160" y="5454000"/>
            <a:ext cx="2139480" cy="483120"/>
          </a:xfrm>
          <a:prstGeom prst="rect">
            <a:avLst/>
          </a:prstGeom>
          <a:ln>
            <a:noFill/>
          </a:ln>
        </p:spPr>
      </p:pic>
      <p:sp>
        <p:nvSpPr>
          <p:cNvPr id="214" name="CustomShape 7"/>
          <p:cNvSpPr/>
          <p:nvPr/>
        </p:nvSpPr>
        <p:spPr>
          <a:xfrm>
            <a:off x="2455200" y="5015520"/>
            <a:ext cx="1918800" cy="35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880" bIns="0"/>
          <a:p>
            <a:pPr marL="12600"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Arial"/>
                <a:ea typeface="Arial"/>
              </a:rPr>
              <a:t>Android SDK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15" name="CustomShape 8"/>
          <p:cNvSpPr/>
          <p:nvPr/>
        </p:nvSpPr>
        <p:spPr>
          <a:xfrm>
            <a:off x="2491920" y="5558400"/>
            <a:ext cx="2691360" cy="35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880" bIns="0"/>
          <a:p>
            <a:pPr marL="12600"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Arial"/>
                <a:ea typeface="Arial"/>
              </a:rPr>
              <a:t>Linux Kernel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16" name="CustomShape 9"/>
          <p:cNvSpPr/>
          <p:nvPr/>
        </p:nvSpPr>
        <p:spPr>
          <a:xfrm>
            <a:off x="4059000" y="3048120"/>
            <a:ext cx="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10"/>
          <p:cNvSpPr/>
          <p:nvPr/>
        </p:nvSpPr>
        <p:spPr>
          <a:xfrm flipH="1" rot="10800000">
            <a:off x="3837600" y="2819160"/>
            <a:ext cx="3240720" cy="138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11"/>
          <p:cNvSpPr/>
          <p:nvPr/>
        </p:nvSpPr>
        <p:spPr>
          <a:xfrm flipH="1" rot="10800000">
            <a:off x="4084560" y="3610800"/>
            <a:ext cx="2993760" cy="22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12"/>
          <p:cNvSpPr/>
          <p:nvPr/>
        </p:nvSpPr>
        <p:spPr>
          <a:xfrm>
            <a:off x="3837600" y="4497840"/>
            <a:ext cx="3240720" cy="78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20" name="Google Shape;125;p15" descr=""/>
          <p:cNvPicPr/>
          <p:nvPr/>
        </p:nvPicPr>
        <p:blipFill>
          <a:blip r:embed="rId6"/>
          <a:stretch/>
        </p:blipFill>
        <p:spPr>
          <a:xfrm>
            <a:off x="7078320" y="1009080"/>
            <a:ext cx="1820160" cy="853200"/>
          </a:xfrm>
          <a:prstGeom prst="rect">
            <a:avLst/>
          </a:prstGeom>
          <a:ln>
            <a:noFill/>
          </a:ln>
        </p:spPr>
      </p:pic>
      <p:pic>
        <p:nvPicPr>
          <p:cNvPr id="221" name="Google Shape;127;p15" descr=""/>
          <p:cNvPicPr/>
          <p:nvPr/>
        </p:nvPicPr>
        <p:blipFill>
          <a:blip r:embed="rId7"/>
          <a:stretch/>
        </p:blipFill>
        <p:spPr>
          <a:xfrm>
            <a:off x="7078320" y="2961720"/>
            <a:ext cx="1719000" cy="853200"/>
          </a:xfrm>
          <a:prstGeom prst="rect">
            <a:avLst/>
          </a:prstGeom>
          <a:ln>
            <a:noFill/>
          </a:ln>
        </p:spPr>
      </p:pic>
      <p:pic>
        <p:nvPicPr>
          <p:cNvPr id="222" name="Google Shape;129;p15" descr=""/>
          <p:cNvPicPr/>
          <p:nvPr/>
        </p:nvPicPr>
        <p:blipFill>
          <a:blip r:embed="rId8"/>
          <a:stretch/>
        </p:blipFill>
        <p:spPr>
          <a:xfrm>
            <a:off x="7078320" y="4856760"/>
            <a:ext cx="1719000" cy="853200"/>
          </a:xfrm>
          <a:prstGeom prst="rect">
            <a:avLst/>
          </a:prstGeom>
          <a:ln>
            <a:noFill/>
          </a:ln>
        </p:spPr>
      </p:pic>
      <p:sp>
        <p:nvSpPr>
          <p:cNvPr id="223" name="CustomShape 13"/>
          <p:cNvSpPr/>
          <p:nvPr/>
        </p:nvSpPr>
        <p:spPr>
          <a:xfrm>
            <a:off x="7062480" y="1293840"/>
            <a:ext cx="1852200" cy="35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880" bIns="0"/>
          <a:p>
            <a:pPr marL="12600"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Arial"/>
                <a:ea typeface="Arial"/>
              </a:rPr>
              <a:t>Authentication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24" name="CustomShape 14"/>
          <p:cNvSpPr/>
          <p:nvPr/>
        </p:nvSpPr>
        <p:spPr>
          <a:xfrm>
            <a:off x="7368480" y="4968720"/>
            <a:ext cx="137520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880" bIns="0"/>
          <a:p>
            <a:pPr marL="12600"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Arial"/>
                <a:ea typeface="Arial"/>
              </a:rPr>
              <a:t>Firebase </a:t>
            </a:r>
            <a:endParaRPr b="0" lang="en-IN" sz="22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en-IN" sz="2200" spc="-1" strike="noStrike">
                <a:solidFill>
                  <a:srgbClr val="ffffff"/>
                </a:solidFill>
                <a:latin typeface="Arial"/>
                <a:ea typeface="Arial"/>
              </a:rPr>
              <a:t>Storage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25" name="CustomShape 15"/>
          <p:cNvSpPr/>
          <p:nvPr/>
        </p:nvSpPr>
        <p:spPr>
          <a:xfrm>
            <a:off x="7295760" y="3068280"/>
            <a:ext cx="137520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880" bIns="0"/>
          <a:p>
            <a:pPr marL="12600"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Arial"/>
                <a:ea typeface="Arial"/>
              </a:rPr>
              <a:t>Real Time</a:t>
            </a:r>
            <a:endParaRPr b="0" lang="en-IN" sz="22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en-IN" sz="2200" spc="-1" strike="noStrike">
                <a:solidFill>
                  <a:srgbClr val="ffffff"/>
                </a:solidFill>
                <a:latin typeface="Arial"/>
                <a:ea typeface="Arial"/>
              </a:rPr>
              <a:t>Database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26" name="CustomShape 16"/>
          <p:cNvSpPr/>
          <p:nvPr/>
        </p:nvSpPr>
        <p:spPr>
          <a:xfrm>
            <a:off x="7746480" y="1904760"/>
            <a:ext cx="484200" cy="9781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56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17"/>
          <p:cNvSpPr/>
          <p:nvPr/>
        </p:nvSpPr>
        <p:spPr>
          <a:xfrm>
            <a:off x="7741080" y="3875400"/>
            <a:ext cx="484200" cy="9781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56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18"/>
          <p:cNvSpPr/>
          <p:nvPr/>
        </p:nvSpPr>
        <p:spPr>
          <a:xfrm rot="5400000">
            <a:off x="4947480" y="2932920"/>
            <a:ext cx="370800" cy="5846040"/>
          </a:xfrm>
          <a:prstGeom prst="bentConnector2">
            <a:avLst/>
          </a:prstGeom>
          <a:noFill/>
          <a:ln w="9360">
            <a:solidFill>
              <a:srgbClr val="4a7db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19"/>
          <p:cNvSpPr/>
          <p:nvPr/>
        </p:nvSpPr>
        <p:spPr>
          <a:xfrm>
            <a:off x="3604680" y="6139800"/>
            <a:ext cx="505908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  <a:ea typeface="Calibri"/>
              </a:rPr>
              <a:t>Enquired Notes/Upload successful Response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0" name="CustomShape 20"/>
          <p:cNvSpPr/>
          <p:nvPr/>
        </p:nvSpPr>
        <p:spPr>
          <a:xfrm flipH="1" rot="10800000">
            <a:off x="1316880" y="3499560"/>
            <a:ext cx="892800" cy="83232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4a7db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21"/>
          <p:cNvSpPr/>
          <p:nvPr/>
        </p:nvSpPr>
        <p:spPr>
          <a:xfrm>
            <a:off x="1316520" y="3882600"/>
            <a:ext cx="895680" cy="57996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4a7db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22"/>
          <p:cNvSpPr/>
          <p:nvPr/>
        </p:nvSpPr>
        <p:spPr>
          <a:xfrm>
            <a:off x="2237400" y="2562840"/>
            <a:ext cx="508320" cy="255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56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23"/>
          <p:cNvSpPr/>
          <p:nvPr/>
        </p:nvSpPr>
        <p:spPr>
          <a:xfrm>
            <a:off x="2233440" y="3380040"/>
            <a:ext cx="257760" cy="253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56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24"/>
          <p:cNvSpPr/>
          <p:nvPr/>
        </p:nvSpPr>
        <p:spPr>
          <a:xfrm>
            <a:off x="2212560" y="4333680"/>
            <a:ext cx="505440" cy="25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56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25"/>
          <p:cNvSpPr/>
          <p:nvPr/>
        </p:nvSpPr>
        <p:spPr>
          <a:xfrm>
            <a:off x="869040" y="2464920"/>
            <a:ext cx="98064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  <a:ea typeface="Calibri"/>
              </a:rPr>
              <a:t>Notes Upload Request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6" name="CustomShape 26"/>
          <p:cNvSpPr/>
          <p:nvPr/>
        </p:nvSpPr>
        <p:spPr>
          <a:xfrm>
            <a:off x="878760" y="4151520"/>
            <a:ext cx="130176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  <a:ea typeface="Calibri"/>
              </a:rPr>
              <a:t>Notes Download Request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7" name="CustomShape 27"/>
          <p:cNvSpPr/>
          <p:nvPr/>
        </p:nvSpPr>
        <p:spPr>
          <a:xfrm rot="20247000">
            <a:off x="4277160" y="1488960"/>
            <a:ext cx="180144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  <a:ea typeface="Calibri"/>
              </a:rPr>
              <a:t>Authentication with google API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8" name="CustomShape 28"/>
          <p:cNvSpPr/>
          <p:nvPr/>
        </p:nvSpPr>
        <p:spPr>
          <a:xfrm rot="21344400">
            <a:off x="5202720" y="2109960"/>
            <a:ext cx="280656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  <a:ea typeface="Calibri"/>
              </a:rPr>
              <a:t>Meta data for requested content/Entry of the meta data for new content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9" name="CustomShape 29"/>
          <p:cNvSpPr/>
          <p:nvPr/>
        </p:nvSpPr>
        <p:spPr>
          <a:xfrm rot="21408000">
            <a:off x="5375880" y="4028760"/>
            <a:ext cx="250308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  <a:ea typeface="Calibri"/>
              </a:rPr>
              <a:t>Getting the requested file/Saving the new file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612000" y="1436040"/>
            <a:ext cx="2106000" cy="57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228600" y="152280"/>
            <a:ext cx="583056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n-IN" sz="5400" spc="-1" strike="noStrike">
                <a:solidFill>
                  <a:srgbClr val="000000"/>
                </a:solidFill>
                <a:latin typeface="Calibri"/>
                <a:ea typeface="Calibri"/>
              </a:rPr>
              <a:t>User Authentication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228600" y="1295280"/>
            <a:ext cx="5028840" cy="457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2100" spc="-1" strike="noStrike">
                <a:solidFill>
                  <a:srgbClr val="000000"/>
                </a:solidFill>
                <a:latin typeface="Calibri"/>
                <a:ea typeface="Calibri"/>
              </a:rPr>
              <a:t>Done with the google account of the user.</a:t>
            </a:r>
            <a:endParaRPr b="0" lang="en-IN" sz="2100" spc="-1" strike="noStrike">
              <a:latin typeface="Arial"/>
            </a:endParaRPr>
          </a:p>
          <a:p>
            <a:pPr marL="285840" indent="-151920">
              <a:lnSpc>
                <a:spcPct val="100000"/>
              </a:lnSpc>
            </a:pPr>
            <a:endParaRPr b="0" lang="en-IN" sz="21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2100" spc="-1" strike="noStrike">
                <a:solidFill>
                  <a:srgbClr val="000000"/>
                </a:solidFill>
                <a:latin typeface="Calibri"/>
                <a:ea typeface="Calibri"/>
              </a:rPr>
              <a:t>Google API is used to accomplish the task.</a:t>
            </a:r>
            <a:endParaRPr b="0" lang="en-IN" sz="2100" spc="-1" strike="noStrike">
              <a:latin typeface="Arial"/>
            </a:endParaRPr>
          </a:p>
          <a:p>
            <a:pPr marL="285840" indent="-151920">
              <a:lnSpc>
                <a:spcPct val="100000"/>
              </a:lnSpc>
            </a:pPr>
            <a:endParaRPr b="0" lang="en-IN" sz="21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2100" spc="-1" strike="noStrike">
                <a:solidFill>
                  <a:srgbClr val="000000"/>
                </a:solidFill>
                <a:latin typeface="Calibri"/>
                <a:ea typeface="Calibri"/>
              </a:rPr>
              <a:t>A username and Roll no. is asked from the student which is saved to the firebase database. </a:t>
            </a:r>
            <a:endParaRPr b="0" lang="en-IN" sz="2100" spc="-1" strike="noStrike">
              <a:latin typeface="Arial"/>
            </a:endParaRPr>
          </a:p>
          <a:p>
            <a:pPr marL="285840" indent="-151920">
              <a:lnSpc>
                <a:spcPct val="100000"/>
              </a:lnSpc>
            </a:pPr>
            <a:endParaRPr b="0" lang="en-IN" sz="21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2100" spc="-1" strike="noStrike">
                <a:solidFill>
                  <a:srgbClr val="000000"/>
                </a:solidFill>
                <a:latin typeface="Calibri"/>
                <a:ea typeface="Calibri"/>
              </a:rPr>
              <a:t>The google API fires an Intent( A java object used to communicate b/w the different components of an application) which opens a screen for choosing the google account to sign in with.</a:t>
            </a:r>
            <a:endParaRPr b="0" lang="en-IN" sz="2100" spc="-1" strike="noStrike">
              <a:latin typeface="Arial"/>
            </a:endParaRPr>
          </a:p>
          <a:p>
            <a:pPr marL="285840" indent="-171000">
              <a:lnSpc>
                <a:spcPct val="100000"/>
              </a:lnSpc>
            </a:pPr>
            <a:endParaRPr b="0" lang="en-IN" sz="2100" spc="-1" strike="noStrike">
              <a:latin typeface="Arial"/>
            </a:endParaRPr>
          </a:p>
        </p:txBody>
      </p:sp>
      <p:pic>
        <p:nvPicPr>
          <p:cNvPr id="243" name="Google Shape;154;p16" descr=""/>
          <p:cNvPicPr/>
          <p:nvPr/>
        </p:nvPicPr>
        <p:blipFill>
          <a:blip r:embed="rId1"/>
          <a:stretch/>
        </p:blipFill>
        <p:spPr>
          <a:xfrm>
            <a:off x="5640120" y="1293120"/>
            <a:ext cx="2742840" cy="48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612000" y="1436040"/>
            <a:ext cx="2106000" cy="57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444240" y="25920"/>
            <a:ext cx="454752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n-IN" sz="5400" spc="-1" strike="noStrike">
                <a:solidFill>
                  <a:srgbClr val="000000"/>
                </a:solidFill>
                <a:latin typeface="Calibri"/>
                <a:ea typeface="Calibri"/>
              </a:rPr>
              <a:t>Upload Service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304920" y="1436040"/>
            <a:ext cx="5032080" cy="452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Calibri"/>
              </a:rPr>
              <a:t>User selects a file from the file system and choose the subject and category to which it belongs to using the GUI provided.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Calibri"/>
              </a:rPr>
              <a:t>The upload service make use of Firebase services viz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  <a:ea typeface="Calibri"/>
              </a:rPr>
              <a:t>. Real time database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Calibri"/>
              </a:rPr>
              <a:t>and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  <a:ea typeface="Calibri"/>
              </a:rPr>
              <a:t>Firebase storage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Calibri"/>
              </a:rPr>
              <a:t>to save the student uploaded notes into the google cloud.</a:t>
            </a:r>
            <a:endParaRPr b="0" lang="en-IN" sz="1800" spc="-1" strike="noStrike">
              <a:latin typeface="Arial"/>
            </a:endParaRPr>
          </a:p>
          <a:p>
            <a:pPr marL="285840" indent="-171000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Calibri"/>
              </a:rPr>
              <a:t>The metadata of the files is saved to the Real time database in a tree like structure, such as its download URL , name , size etc. while the file itself resides in the firebase storage.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  <a:ea typeface="Calibri"/>
              </a:rPr>
              <a:t>Firebase client SDK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Calibri"/>
              </a:rPr>
              <a:t>provides rich set of  APIs to communicate with the firebase backend.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47" name="Google Shape;162;p17" descr=""/>
          <p:cNvPicPr/>
          <p:nvPr/>
        </p:nvPicPr>
        <p:blipFill>
          <a:blip r:embed="rId1"/>
          <a:stretch/>
        </p:blipFill>
        <p:spPr>
          <a:xfrm>
            <a:off x="5337000" y="762120"/>
            <a:ext cx="3256560" cy="578952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612000" y="1436040"/>
            <a:ext cx="2106000" cy="57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03680" y="0"/>
            <a:ext cx="522936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n-IN" sz="5400" spc="-1" strike="noStrike">
                <a:solidFill>
                  <a:srgbClr val="000000"/>
                </a:solidFill>
                <a:latin typeface="Calibri"/>
                <a:ea typeface="Calibri"/>
              </a:rPr>
              <a:t>Download Service</a:t>
            </a:r>
            <a:endParaRPr b="0" lang="en-IN" sz="5400" spc="-1" strike="noStrike">
              <a:latin typeface="Arial"/>
            </a:endParaRPr>
          </a:p>
        </p:txBody>
      </p:sp>
      <p:pic>
        <p:nvPicPr>
          <p:cNvPr id="250" name="Google Shape;169;p18" descr=""/>
          <p:cNvPicPr/>
          <p:nvPr/>
        </p:nvPicPr>
        <p:blipFill>
          <a:blip r:embed="rId1"/>
          <a:stretch/>
        </p:blipFill>
        <p:spPr>
          <a:xfrm>
            <a:off x="5562720" y="923400"/>
            <a:ext cx="3124440" cy="5502240"/>
          </a:xfrm>
          <a:prstGeom prst="rect">
            <a:avLst/>
          </a:prstGeom>
          <a:ln>
            <a:noFill/>
          </a:ln>
        </p:spPr>
      </p:pic>
      <p:sp>
        <p:nvSpPr>
          <p:cNvPr id="251" name="CustomShape 3"/>
          <p:cNvSpPr/>
          <p:nvPr/>
        </p:nvSpPr>
        <p:spPr>
          <a:xfrm>
            <a:off x="103680" y="1219320"/>
            <a:ext cx="5229360" cy="36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2100" spc="-1" strike="noStrike">
                <a:solidFill>
                  <a:srgbClr val="000000"/>
                </a:solidFill>
                <a:latin typeface="Calibri"/>
                <a:ea typeface="Calibri"/>
              </a:rPr>
              <a:t>User can select a file from the proper sections displayed using a GUI  to download it from the storage.</a:t>
            </a:r>
            <a:endParaRPr b="0" lang="en-IN" sz="2100" spc="-1" strike="noStrike">
              <a:latin typeface="Arial"/>
            </a:endParaRPr>
          </a:p>
          <a:p>
            <a:pPr marL="285840" indent="-151920">
              <a:lnSpc>
                <a:spcPct val="100000"/>
              </a:lnSpc>
            </a:pPr>
            <a:endParaRPr b="0" lang="en-IN" sz="21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2100" spc="-1" strike="noStrike">
                <a:solidFill>
                  <a:srgbClr val="000000"/>
                </a:solidFill>
                <a:latin typeface="Calibri"/>
                <a:ea typeface="Calibri"/>
              </a:rPr>
              <a:t>The metadata is fetched from the firebase database to show all the file information.</a:t>
            </a:r>
            <a:endParaRPr b="0" lang="en-IN" sz="2100" spc="-1" strike="noStrike">
              <a:latin typeface="Arial"/>
            </a:endParaRPr>
          </a:p>
          <a:p>
            <a:pPr marL="285840" indent="-151920">
              <a:lnSpc>
                <a:spcPct val="100000"/>
              </a:lnSpc>
            </a:pPr>
            <a:endParaRPr b="0" lang="en-IN" sz="21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1" lang="en-IN" sz="2100" spc="-1" strike="noStrike">
                <a:solidFill>
                  <a:srgbClr val="000000"/>
                </a:solidFill>
                <a:latin typeface="Calibri"/>
                <a:ea typeface="Calibri"/>
              </a:rPr>
              <a:t>Android Download Manager API </a:t>
            </a:r>
            <a:r>
              <a:rPr b="0" lang="en-IN" sz="2100" spc="-1" strike="noStrike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b="1" lang="en-IN" sz="2100" spc="-1" strike="noStrike">
                <a:solidFill>
                  <a:srgbClr val="000000"/>
                </a:solidFill>
                <a:latin typeface="Calibri"/>
                <a:ea typeface="Calibri"/>
              </a:rPr>
              <a:t> Android SDK </a:t>
            </a:r>
            <a:r>
              <a:rPr b="0" lang="en-IN" sz="2100" spc="-1" strike="noStrike">
                <a:solidFill>
                  <a:srgbClr val="000000"/>
                </a:solidFill>
                <a:latin typeface="Calibri"/>
                <a:ea typeface="Calibri"/>
              </a:rPr>
              <a:t>is used to download the selected file using the firebase storage URL.</a:t>
            </a:r>
            <a:endParaRPr b="0" lang="en-IN" sz="2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2" name="CustomShape 4"/>
          <p:cNvSpPr/>
          <p:nvPr/>
        </p:nvSpPr>
        <p:spPr>
          <a:xfrm>
            <a:off x="0" y="5784120"/>
            <a:ext cx="3372480" cy="1073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499320" y="5945040"/>
            <a:ext cx="4897440" cy="912600"/>
          </a:xfrm>
          <a:custGeom>
            <a:avLst/>
            <a:gdLst/>
            <a:ahLst/>
            <a:rect l="l" t="t" r="r" b="b"/>
            <a:pathLst>
              <a:path w="4897755" h="913129">
                <a:moveTo>
                  <a:pt x="85714" y="21358"/>
                </a:moveTo>
                <a:lnTo>
                  <a:pt x="3636702" y="913064"/>
                </a:lnTo>
                <a:lnTo>
                  <a:pt x="4897405" y="913064"/>
                </a:lnTo>
                <a:lnTo>
                  <a:pt x="85714" y="21358"/>
                </a:lnTo>
                <a:close/>
                <a:moveTo>
                  <a:pt x="660" y="0"/>
                </a:moveTo>
                <a:lnTo>
                  <a:pt x="0" y="5473"/>
                </a:lnTo>
                <a:lnTo>
                  <a:pt x="85714" y="21358"/>
                </a:lnTo>
                <a:lnTo>
                  <a:pt x="660" y="0"/>
                </a:lnTo>
                <a:close/>
              </a:path>
            </a:pathLst>
          </a:custGeom>
          <a:solidFill>
            <a:srgbClr val="9fcadc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2"/>
          <p:cNvSpPr/>
          <p:nvPr/>
        </p:nvSpPr>
        <p:spPr>
          <a:xfrm>
            <a:off x="485640" y="5938920"/>
            <a:ext cx="3651480" cy="919080"/>
          </a:xfrm>
          <a:custGeom>
            <a:avLst/>
            <a:gdLst/>
            <a:ahLst/>
            <a:rect l="l" t="t" r="r" b="b"/>
            <a:pathLst>
              <a:path w="3651885" h="919479">
                <a:moveTo>
                  <a:pt x="0" y="0"/>
                </a:moveTo>
                <a:lnTo>
                  <a:pt x="7924" y="6349"/>
                </a:lnTo>
                <a:lnTo>
                  <a:pt x="2868870" y="918983"/>
                </a:lnTo>
                <a:lnTo>
                  <a:pt x="3651885" y="9189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3"/>
          <p:cNvSpPr/>
          <p:nvPr/>
        </p:nvSpPr>
        <p:spPr>
          <a:xfrm>
            <a:off x="0" y="5789520"/>
            <a:ext cx="3398040" cy="10681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4"/>
          <p:cNvSpPr/>
          <p:nvPr/>
        </p:nvSpPr>
        <p:spPr>
          <a:xfrm>
            <a:off x="0" y="5784120"/>
            <a:ext cx="3372480" cy="1073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5"/>
          <p:cNvSpPr/>
          <p:nvPr/>
        </p:nvSpPr>
        <p:spPr>
          <a:xfrm>
            <a:off x="-15840" y="1843200"/>
            <a:ext cx="2999880" cy="87588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8" name="Google Shape;181;p19" descr=""/>
          <p:cNvPicPr/>
          <p:nvPr/>
        </p:nvPicPr>
        <p:blipFill>
          <a:blip r:embed="rId4"/>
          <a:stretch/>
        </p:blipFill>
        <p:spPr>
          <a:xfrm>
            <a:off x="5745600" y="1682640"/>
            <a:ext cx="2788560" cy="4646160"/>
          </a:xfrm>
          <a:prstGeom prst="rect">
            <a:avLst/>
          </a:prstGeom>
          <a:ln>
            <a:noFill/>
          </a:ln>
        </p:spPr>
      </p:pic>
      <p:sp>
        <p:nvSpPr>
          <p:cNvPr id="259" name="CustomShape 6"/>
          <p:cNvSpPr/>
          <p:nvPr/>
        </p:nvSpPr>
        <p:spPr>
          <a:xfrm>
            <a:off x="685800" y="2850120"/>
            <a:ext cx="3651480" cy="267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ListView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endParaRPr b="0" lang="en-IN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Adapter</a:t>
            </a:r>
            <a:endParaRPr b="0" lang="en-IN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Navigation Drawer</a:t>
            </a:r>
            <a:endParaRPr b="0" lang="en-IN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Dialog Fragment</a:t>
            </a:r>
            <a:endParaRPr b="0" lang="en-IN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Recycler view</a:t>
            </a:r>
            <a:endParaRPr b="0" lang="en-IN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ans Symbols"/>
              <a:buChar char="❑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Calibri"/>
              </a:rPr>
              <a:t>Fragment BackStack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60" name="CustomShape 7"/>
          <p:cNvSpPr/>
          <p:nvPr/>
        </p:nvSpPr>
        <p:spPr>
          <a:xfrm>
            <a:off x="55080" y="314640"/>
            <a:ext cx="847908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n-IN" sz="54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USER INTERFACE</a:t>
            </a:r>
            <a:endParaRPr b="0" lang="en-IN" sz="5400" spc="-1" strike="noStrike"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8118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LibreOffice/6.0.3.2$Linux_X86_64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2019-02-04T09:38:58Z</dcterms:modified>
  <cp:revision>1</cp:revision>
  <dc:subject/>
  <dc:title/>
</cp:coreProperties>
</file>